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10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85" r:id="rId2"/>
    <p:sldMasterId id="2147483691" r:id="rId3"/>
    <p:sldMasterId id="2147483694" r:id="rId4"/>
    <p:sldMasterId id="2147483697" r:id="rId5"/>
    <p:sldMasterId id="2147483687" r:id="rId6"/>
    <p:sldMasterId id="2147483709" r:id="rId7"/>
    <p:sldMasterId id="2147483717" r:id="rId8"/>
  </p:sldMasterIdLst>
  <p:notesMasterIdLst>
    <p:notesMasterId r:id="rId33"/>
  </p:notesMasterIdLst>
  <p:handoutMasterIdLst>
    <p:handoutMasterId r:id="rId34"/>
  </p:handoutMasterIdLst>
  <p:sldIdLst>
    <p:sldId id="267" r:id="rId9"/>
    <p:sldId id="313" r:id="rId10"/>
    <p:sldId id="345" r:id="rId11"/>
    <p:sldId id="343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06" r:id="rId21"/>
    <p:sldId id="354" r:id="rId22"/>
    <p:sldId id="355" r:id="rId23"/>
    <p:sldId id="356" r:id="rId24"/>
    <p:sldId id="329" r:id="rId25"/>
    <p:sldId id="330" r:id="rId26"/>
    <p:sldId id="333" r:id="rId27"/>
    <p:sldId id="305" r:id="rId28"/>
    <p:sldId id="321" r:id="rId29"/>
    <p:sldId id="304" r:id="rId30"/>
    <p:sldId id="344" r:id="rId31"/>
    <p:sldId id="320" r:id="rId3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542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66FF"/>
    <a:srgbClr val="000099"/>
    <a:srgbClr val="0033CC"/>
    <a:srgbClr val="061796"/>
    <a:srgbClr val="000000"/>
    <a:srgbClr val="3333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9"/>
    <p:restoredTop sz="94680"/>
  </p:normalViewPr>
  <p:slideViewPr>
    <p:cSldViewPr snapToGrid="0">
      <p:cViewPr>
        <p:scale>
          <a:sx n="100" d="100"/>
          <a:sy n="100" d="100"/>
        </p:scale>
        <p:origin x="-3984" y="-312"/>
      </p:cViewPr>
      <p:guideLst>
        <p:guide orient="horz" pos="347"/>
        <p:guide orient="horz" pos="3979"/>
        <p:guide orient="horz" pos="1254"/>
        <p:guide orient="horz" pos="1839"/>
        <p:guide orient="horz" pos="2745"/>
        <p:guide orient="horz" pos="4052"/>
        <p:guide orient="horz" pos="945"/>
        <p:guide orient="horz" pos="1544"/>
        <p:guide orient="horz" pos="634"/>
        <p:guide orient="horz" pos="87"/>
        <p:guide pos="2965"/>
        <p:guide pos="5421"/>
        <p:guide pos="340"/>
        <p:guide pos="409"/>
        <p:guide pos="864"/>
        <p:guide pos="1227"/>
        <p:guide pos="1406"/>
        <p:guide pos="1750"/>
        <p:guide pos="1911"/>
        <p:guide pos="2275"/>
        <p:guide pos="2435"/>
        <p:guide pos="2799"/>
        <p:guide pos="3322"/>
        <p:guide pos="3483"/>
        <p:guide pos="3847"/>
        <p:guide pos="4008"/>
        <p:guide pos="4371"/>
        <p:guide pos="4530"/>
        <p:guide pos="4895"/>
        <p:guide pos="539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1106058875" cy="110605887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D725D-F742-4A6F-ACD8-C7BF259E5F9B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E9394-ECE8-40A0-AB5C-4D506C3D27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797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34887-B0A5-46AC-92FC-B244B671277D}" type="datetimeFigureOut">
              <a:rPr lang="ru-RU" smtClean="0"/>
              <a:pPr/>
              <a:t>19.10.2022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3CE2-FAB5-4301-87B4-3C99F17B1C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5471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792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768" y="4714598"/>
            <a:ext cx="5438140" cy="4467463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99B195-D94D-4C29-86D1-5475BB384983}" type="slidenum">
              <a:rPr lang="ru-RU" smtClean="0">
                <a:solidFill>
                  <a:srgbClr val="1F497D"/>
                </a:solidFill>
              </a:rPr>
              <a:pPr>
                <a:defRPr/>
              </a:pPr>
              <a:t>2</a:t>
            </a:fld>
            <a:endParaRPr lang="ru-RU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3CE2-FAB5-4301-87B4-3C99F17B1C4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6082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49" y="5268831"/>
            <a:ext cx="4989513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Наименование мероприятия/название площадки</a:t>
            </a:r>
            <a:endParaRPr lang="ru-RU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919413"/>
            <a:ext cx="6399213" cy="143827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000" b="1" kern="1200" baseline="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5845148"/>
            <a:ext cx="4989513" cy="2521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ФИО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6105197"/>
            <a:ext cx="4989513" cy="2114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lang="en-US" sz="1600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smtClean="0"/>
              <a:t>Должность</a:t>
            </a:r>
            <a:endParaRPr lang="en-US" dirty="0"/>
          </a:p>
        </p:txBody>
      </p:sp>
      <p:sp>
        <p:nvSpPr>
          <p:cNvPr id="5" name="Заголовок 1"/>
          <p:cNvSpPr txBox="1">
            <a:spLocks/>
          </p:cNvSpPr>
          <p:nvPr userDrawn="1"/>
        </p:nvSpPr>
        <p:spPr>
          <a:xfrm>
            <a:off x="260568" y="5157192"/>
            <a:ext cx="7430039" cy="507962"/>
          </a:xfrm>
          <a:prstGeom prst="rect">
            <a:avLst/>
          </a:prstGeom>
        </p:spPr>
        <p:txBody>
          <a:bodyPr vert="horz" lIns="265040" tIns="132522" rIns="265040" bIns="132522" rtlCol="0" anchor="ctr">
            <a:noAutofit/>
          </a:bodyPr>
          <a:lstStyle/>
          <a:p>
            <a:pPr lvl="0">
              <a:spcBef>
                <a:spcPct val="0"/>
              </a:spcBef>
            </a:pPr>
            <a:endParaRPr lang="ru-RU" sz="1600" dirty="0">
              <a:solidFill>
                <a:srgbClr val="333333"/>
              </a:solidFill>
              <a:latin typeface="Arial" pitchFamily="34" charset="0"/>
              <a:ea typeface="Rosatom Light" pitchFamily="34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39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F85FD-E2F8-4359-9401-2E322131102F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DA95-9D8F-41E8-BE5C-E3E3F8655492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D5933-F70F-4C25-82A2-21173EEA45F0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79280-B582-455F-927D-AD91AF91BB03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0DF01-22F9-40F3-A181-168D64227801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B458F-543F-453C-8702-AE6F9BC95FC1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46CA8-B3EA-4C4E-9E79-60251F187A3D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A96B9-8CED-43A9-986B-7974BE7BEF18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7C2DC-CE81-42C2-973F-D370C4301C52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90538"/>
            <a:ext cx="2057400" cy="56356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90538"/>
            <a:ext cx="6019800" cy="56356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D1757-746F-4BD9-9649-059DC9FF27C2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539750" y="1981199"/>
            <a:ext cx="3903663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200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0"/>
          </p:nvPr>
        </p:nvSpPr>
        <p:spPr>
          <a:xfrm>
            <a:off x="4697413" y="1981199"/>
            <a:ext cx="3908425" cy="237648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7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33895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90538"/>
            <a:ext cx="8229600" cy="5635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3A9DE-EB13-477B-8A81-1C401ADE0164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0538"/>
            <a:ext cx="8229600" cy="9001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7050" y="6569075"/>
            <a:ext cx="1125538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F85FD-E2F8-4359-9401-2E3221311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0538"/>
            <a:ext cx="8229600" cy="9001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7050" y="6569075"/>
            <a:ext cx="1125538" cy="215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0DF01-22F9-40F3-A181-168D642278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3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39749" y="1981199"/>
            <a:ext cx="3903663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697413" y="1981199"/>
            <a:ext cx="3906837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39749" y="3602256"/>
            <a:ext cx="3903663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697413" y="3602256"/>
            <a:ext cx="3906837" cy="1510863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2661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4690241"/>
            <a:ext cx="3903664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691614" y="4690241"/>
            <a:ext cx="3914224" cy="9326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en-US" dirty="0"/>
          </a:p>
        </p:txBody>
      </p:sp>
      <p:sp>
        <p:nvSpPr>
          <p:cNvPr id="19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981201"/>
            <a:ext cx="3903663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2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692641" y="1981201"/>
            <a:ext cx="3913198" cy="2376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1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49" y="1981200"/>
            <a:ext cx="3903663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9750" y="541338"/>
            <a:ext cx="5567363" cy="459206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3200" b="1" kern="12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70204"/>
            <a:ext cx="4733925" cy="146459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Место для указания источников и сносок</a:t>
            </a:r>
            <a:endParaRPr lang="en-US" dirty="0" smtClean="0"/>
          </a:p>
        </p:txBody>
      </p: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8026400" y="6170204"/>
            <a:ext cx="579438" cy="14645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7563AF-3E27-4699-B4F1-10C22348B958}" type="slidenum">
              <a:rPr lang="ru-RU" sz="70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ru-RU" sz="700" dirty="0">
              <a:solidFill>
                <a:srgbClr val="333333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697413" y="1981200"/>
            <a:ext cx="3908425" cy="36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 smtClean="0"/>
              <a:t>Контент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13111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981200"/>
            <a:ext cx="4733926" cy="19995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lang="en-US" sz="4600" b="1" kern="12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6088743"/>
            <a:ext cx="4733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Дата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4820307"/>
            <a:ext cx="4733925" cy="126412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Основная информация</a:t>
            </a:r>
            <a:endParaRPr lang="ru-RU" dirty="0"/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357688"/>
            <a:ext cx="4733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ФИО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4585608"/>
            <a:ext cx="4733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82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68697-63A8-4873-803F-BA7E27957574}" type="slidenum">
              <a:rPr lang="ru-RU">
                <a:solidFill>
                  <a:srgbClr val="000099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 descr="E:\_D_disk\Работа\Презентации для Организаций\Logo rus 4-3 1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613" y="550551"/>
            <a:ext cx="18224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90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2517841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_D_disk\Работа\Презентации для Организаций\Logo rus 4-3 2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281" y="458467"/>
            <a:ext cx="950913" cy="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311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4" r:id="rId2"/>
    <p:sldLayoutId id="2147483715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_D_disk\Работа\Презентации для Организаций\Logo rus 4-3 2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281" y="458467"/>
            <a:ext cx="950913" cy="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3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_D_disk\Работа\Презентации для Организаций\Logo rus 4-3 2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281" y="458467"/>
            <a:ext cx="950913" cy="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383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_D_disk\Работа\Презентации для Организаций\Logo rus 4-3 2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281" y="458467"/>
            <a:ext cx="950913" cy="43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717192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77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0538"/>
            <a:ext cx="82296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569075"/>
            <a:ext cx="11255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A35039-67C9-4323-B9E2-D4CEFC71C1BA}" type="slidenum">
              <a:rPr lang="ru-RU">
                <a:solidFill>
                  <a:srgbClr val="0000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 spd="slow">
    <p:fad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9.jpeg"/><Relationship Id="rId7" Type="http://schemas.openxmlformats.org/officeDocument/2006/relationships/image" Target="../media/image43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80.jpeg"/><Relationship Id="rId4" Type="http://schemas.openxmlformats.org/officeDocument/2006/relationships/image" Target="../media/image46.png"/><Relationship Id="rId9" Type="http://schemas.openxmlformats.org/officeDocument/2006/relationships/image" Target="../media/image8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77252" y="2698701"/>
            <a:ext cx="72866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Перспективы совместного развития</a:t>
            </a:r>
          </a:p>
          <a:p>
            <a:pPr algn="ctr"/>
            <a:r>
              <a:rPr lang="ru-RU" sz="2800" b="1" dirty="0" smtClean="0">
                <a:solidFill>
                  <a:srgbClr val="0033CC"/>
                </a:solidFill>
              </a:rPr>
              <a:t>детекторов </a:t>
            </a:r>
            <a:r>
              <a:rPr lang="ru-RU" sz="2800" b="1" dirty="0">
                <a:solidFill>
                  <a:srgbClr val="0033CC"/>
                </a:solidFill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</a:rPr>
              <a:t>измерительной аппаратуры </a:t>
            </a:r>
            <a:r>
              <a:rPr lang="ru-RU" sz="2800" b="1" dirty="0">
                <a:solidFill>
                  <a:srgbClr val="0033CC"/>
                </a:solidFill>
              </a:rPr>
              <a:t>для регистрации </a:t>
            </a:r>
            <a:r>
              <a:rPr lang="ru-RU" sz="2800" b="1" dirty="0" smtClean="0">
                <a:solidFill>
                  <a:srgbClr val="0033CC"/>
                </a:solidFill>
              </a:rPr>
              <a:t>ионизирующих излучений</a:t>
            </a:r>
            <a:endParaRPr lang="en-US" sz="2800" b="1" dirty="0" smtClean="0">
              <a:solidFill>
                <a:srgbClr val="0033CC"/>
              </a:solidFill>
            </a:endParaRPr>
          </a:p>
        </p:txBody>
      </p:sp>
      <p:sp useBgFill="1"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509222" y="5008148"/>
            <a:ext cx="2538779" cy="101566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rgbClr val="0033CC"/>
                </a:solidFill>
              </a:rPr>
              <a:t>Д.И. Юрков</a:t>
            </a:r>
          </a:p>
          <a:p>
            <a:r>
              <a:rPr lang="ru-RU" altLang="ru-RU" sz="2000" b="1" dirty="0" smtClean="0">
                <a:solidFill>
                  <a:srgbClr val="0033CC"/>
                </a:solidFill>
              </a:rPr>
              <a:t>Д.Э. Эргашев</a:t>
            </a:r>
          </a:p>
          <a:p>
            <a:r>
              <a:rPr lang="ru-RU" altLang="ru-RU" sz="2000" b="1" dirty="0" smtClean="0">
                <a:solidFill>
                  <a:srgbClr val="0033CC"/>
                </a:solidFill>
              </a:rPr>
              <a:t>Ю.Д. Арапов</a:t>
            </a:r>
            <a:endParaRPr lang="ru-RU" altLang="ru-RU" sz="20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41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3888" y="6440488"/>
            <a:ext cx="457200" cy="541337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10</a:t>
            </a:fld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5" name="Picture 4" descr="C:\Усс\Фото- MIX\mix-1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2348" y="475918"/>
            <a:ext cx="1313154" cy="196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" descr="IMG_20180704_12283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8209" y="498639"/>
            <a:ext cx="1734261" cy="196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100" y="2532572"/>
            <a:ext cx="1836137" cy="142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4971" y="2509449"/>
            <a:ext cx="1588698" cy="149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0" descr="Снимок HPGE+SiPiN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528203" y="2683243"/>
            <a:ext cx="1236492" cy="1117842"/>
          </a:xfrm>
          <a:prstGeom prst="rect">
            <a:avLst/>
          </a:prstGeom>
          <a:noFill/>
        </p:spPr>
      </p:pic>
      <p:pic>
        <p:nvPicPr>
          <p:cNvPr id="10" name="Рисунок 5" descr="C:\Users\simutin.TC\Desktop\фото для лихачева\20160414_145237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920157" y="1075591"/>
            <a:ext cx="1812295" cy="212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5254" y="1007296"/>
            <a:ext cx="1302589" cy="110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0" descr="Снимок HPGE+SiPiN.PNG"/>
          <p:cNvPicPr>
            <a:picLocks noChangeAspect="1" noChangeArrowheads="1"/>
          </p:cNvPicPr>
          <p:nvPr/>
        </p:nvPicPr>
        <p:blipFill>
          <a:blip r:embed="rId9" cstate="screen"/>
          <a:stretch>
            <a:fillRect/>
          </a:stretch>
        </p:blipFill>
        <p:spPr bwMode="auto">
          <a:xfrm>
            <a:off x="7090014" y="2638235"/>
            <a:ext cx="943193" cy="12414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815961" y="2142315"/>
            <a:ext cx="2341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33CC"/>
                </a:solidFill>
              </a:rPr>
              <a:t>Малогабаритная установка для отбора проб</a:t>
            </a:r>
            <a:endParaRPr lang="ru-RU" sz="1200" dirty="0">
              <a:solidFill>
                <a:srgbClr val="0033CC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14300" y="4046353"/>
            <a:ext cx="4314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33CC"/>
                </a:solidFill>
              </a:rPr>
              <a:t>Комплекс мониторинга изотопов ксенона </a:t>
            </a:r>
          </a:p>
          <a:p>
            <a:pPr algn="ctr"/>
            <a:r>
              <a:rPr lang="ru-RU" sz="1400" b="1" u="sng" dirty="0" smtClean="0">
                <a:solidFill>
                  <a:srgbClr val="0033CC"/>
                </a:solidFill>
              </a:rPr>
              <a:t>ТКАС6 «МИКС»</a:t>
            </a:r>
            <a:endParaRPr lang="ru-RU" sz="1400" b="1" u="sng" dirty="0">
              <a:solidFill>
                <a:srgbClr val="0033CC"/>
              </a:solidFill>
            </a:endParaRPr>
          </a:p>
        </p:txBody>
      </p:sp>
      <p:sp>
        <p:nvSpPr>
          <p:cNvPr id="15" name="Прямоугольник 8"/>
          <p:cNvSpPr>
            <a:spLocks noChangeArrowheads="1"/>
          </p:cNvSpPr>
          <p:nvPr/>
        </p:nvSpPr>
        <p:spPr bwMode="auto">
          <a:xfrm>
            <a:off x="4933950" y="3877849"/>
            <a:ext cx="40641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33CC"/>
                </a:solidFill>
              </a:rPr>
              <a:t>Комплекс </a:t>
            </a:r>
            <a:r>
              <a:rPr lang="ru-RU" sz="1400" b="1" u="sng" dirty="0" err="1">
                <a:solidFill>
                  <a:srgbClr val="0033CC"/>
                </a:solidFill>
              </a:rPr>
              <a:t>радионуклидного</a:t>
            </a:r>
            <a:r>
              <a:rPr lang="ru-RU" sz="1400" b="1" u="sng" dirty="0">
                <a:solidFill>
                  <a:srgbClr val="0033CC"/>
                </a:solidFill>
              </a:rPr>
              <a:t> мониторинга </a:t>
            </a:r>
            <a:endParaRPr lang="ru-RU" sz="1400" b="1" u="sng" dirty="0" smtClean="0">
              <a:solidFill>
                <a:srgbClr val="0033CC"/>
              </a:solidFill>
            </a:endParaRPr>
          </a:p>
          <a:p>
            <a:pPr algn="ctr"/>
            <a:r>
              <a:rPr lang="ru-RU" sz="1400" b="1" u="sng" dirty="0" smtClean="0">
                <a:solidFill>
                  <a:srgbClr val="0033CC"/>
                </a:solidFill>
              </a:rPr>
              <a:t>ТКАС5 </a:t>
            </a:r>
            <a:r>
              <a:rPr lang="ru-RU" sz="1400" b="1" u="sng" dirty="0">
                <a:solidFill>
                  <a:srgbClr val="0033CC"/>
                </a:solidFill>
              </a:rPr>
              <a:t>«К-526</a:t>
            </a:r>
            <a:r>
              <a:rPr lang="ru-RU" sz="1400" b="1" u="sng" dirty="0" smtClean="0">
                <a:solidFill>
                  <a:srgbClr val="0033CC"/>
                </a:solidFill>
              </a:rPr>
              <a:t>»</a:t>
            </a:r>
            <a:endParaRPr lang="ru-RU" sz="1400" b="1" u="sng" dirty="0">
              <a:solidFill>
                <a:srgbClr val="0033CC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7289930"/>
              </p:ext>
            </p:extLst>
          </p:nvPr>
        </p:nvGraphicFramePr>
        <p:xfrm>
          <a:off x="167944" y="4583141"/>
          <a:ext cx="4360924" cy="195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8206"/>
                <a:gridCol w="1042718"/>
              </a:tblGrid>
              <a:tr h="224288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/>
                        <a:t>Основные технические характеристики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1050" b="1" dirty="0"/>
                    </a:p>
                  </a:txBody>
                  <a:tcPr anchor="ctr"/>
                </a:tc>
              </a:tr>
              <a:tr h="369695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/>
                        <a:t>Минимальная детектируемая концентрация</a:t>
                      </a:r>
                      <a:r>
                        <a:rPr lang="ru-RU" sz="1050" b="1" baseline="0" dirty="0" smtClean="0"/>
                        <a:t> изотопа </a:t>
                      </a:r>
                      <a:r>
                        <a:rPr lang="ru-RU" sz="1050" b="1" baseline="30000" dirty="0" smtClean="0"/>
                        <a:t>133</a:t>
                      </a:r>
                      <a:r>
                        <a:rPr lang="ru-RU" sz="1050" b="1" baseline="0" dirty="0" smtClean="0"/>
                        <a:t> </a:t>
                      </a:r>
                      <a:r>
                        <a:rPr lang="ru-RU" sz="1050" b="1" baseline="0" dirty="0" err="1" smtClean="0"/>
                        <a:t>Хе</a:t>
                      </a:r>
                      <a:r>
                        <a:rPr lang="ru-RU" sz="1050" b="1" baseline="0" dirty="0" smtClean="0"/>
                        <a:t>, не более, </a:t>
                      </a:r>
                      <a:r>
                        <a:rPr lang="ru-RU" sz="1050" b="1" baseline="0" dirty="0" err="1" smtClean="0"/>
                        <a:t>мБк</a:t>
                      </a:r>
                      <a:r>
                        <a:rPr lang="ru-RU" sz="1050" b="1" baseline="0" dirty="0" smtClean="0"/>
                        <a:t>/м</a:t>
                      </a:r>
                      <a:r>
                        <a:rPr lang="ru-RU" sz="1050" b="1" baseline="30000" dirty="0" smtClean="0"/>
                        <a:t>3</a:t>
                      </a:r>
                      <a:endParaRPr lang="ru-RU" sz="1050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/>
                        <a:t>1 </a:t>
                      </a:r>
                      <a:endParaRPr lang="ru-RU" sz="1050" b="0" dirty="0"/>
                    </a:p>
                  </a:txBody>
                  <a:tcPr anchor="ctr"/>
                </a:tc>
              </a:tr>
              <a:tr h="369695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/>
                        <a:t>Энергетический диапазон регистрируемого</a:t>
                      </a:r>
                      <a:r>
                        <a:rPr lang="ru-RU" sz="1050" b="1" baseline="0" dirty="0" smtClean="0"/>
                        <a:t> гамма-излучения, </a:t>
                      </a:r>
                      <a:r>
                        <a:rPr lang="ru-RU" sz="1050" b="1" baseline="0" dirty="0" err="1" smtClean="0"/>
                        <a:t>кЭв</a:t>
                      </a:r>
                      <a:endParaRPr lang="ru-RU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/>
                        <a:t>25-400</a:t>
                      </a:r>
                      <a:endParaRPr lang="ru-RU" sz="1050" b="0" dirty="0"/>
                    </a:p>
                  </a:txBody>
                  <a:tcPr anchor="ctr"/>
                </a:tc>
              </a:tr>
              <a:tr h="3696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/>
                        <a:t>Энергетический диапазон регистрируемого</a:t>
                      </a:r>
                      <a:r>
                        <a:rPr lang="ru-RU" sz="1050" b="1" baseline="0" dirty="0" smtClean="0"/>
                        <a:t> бета-излучения, </a:t>
                      </a:r>
                      <a:r>
                        <a:rPr lang="ru-RU" sz="1050" b="1" baseline="0" dirty="0" err="1" smtClean="0"/>
                        <a:t>кЭв</a:t>
                      </a:r>
                      <a:endParaRPr lang="ru-RU" sz="105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/>
                        <a:t>10-1000</a:t>
                      </a:r>
                      <a:endParaRPr lang="ru-RU" sz="1050" b="0" dirty="0"/>
                    </a:p>
                  </a:txBody>
                  <a:tcPr anchor="ctr"/>
                </a:tc>
              </a:tr>
              <a:tr h="369695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/>
                        <a:t>Степень очистки препарата ксенона от радона и его дочерних продуктов распада, не менее, раз</a:t>
                      </a:r>
                      <a:endParaRPr lang="ru-RU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/>
                        <a:t>1∙10</a:t>
                      </a:r>
                      <a:r>
                        <a:rPr lang="ru-RU" sz="1050" b="0" baseline="30000" dirty="0" smtClean="0"/>
                        <a:t>6</a:t>
                      </a:r>
                      <a:endParaRPr lang="ru-RU" sz="1050" b="0" baseline="300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40959354"/>
              </p:ext>
            </p:extLst>
          </p:nvPr>
        </p:nvGraphicFramePr>
        <p:xfrm>
          <a:off x="4681371" y="4542504"/>
          <a:ext cx="4293559" cy="1970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8038"/>
                <a:gridCol w="1015521"/>
              </a:tblGrid>
              <a:tr h="208673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/>
                        <a:t>Основные технические характеристики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</a:tr>
              <a:tr h="300018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/>
                        <a:t>Диапазон регистрируемых энергий гамма-квантов, кэВ</a:t>
                      </a:r>
                      <a:endParaRPr lang="ru-RU" sz="1050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От 3 до 3000</a:t>
                      </a:r>
                      <a:endParaRPr lang="ru-RU" sz="1050" dirty="0"/>
                    </a:p>
                  </a:txBody>
                  <a:tcPr anchor="ctr"/>
                </a:tc>
              </a:tr>
              <a:tr h="421463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/>
                        <a:t>Энергетическое</a:t>
                      </a:r>
                      <a:r>
                        <a:rPr lang="ru-RU" sz="1050" b="1" baseline="0" dirty="0" smtClean="0"/>
                        <a:t> разрешение по пику 1332 кэВ, </a:t>
                      </a:r>
                      <a:r>
                        <a:rPr lang="ru-RU" sz="1050" b="1" baseline="0" dirty="0" err="1" smtClean="0"/>
                        <a:t>кЭв</a:t>
                      </a:r>
                      <a:endParaRPr lang="ru-RU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Не более 2,00</a:t>
                      </a:r>
                      <a:endParaRPr lang="ru-RU" sz="1050" dirty="0"/>
                    </a:p>
                  </a:txBody>
                  <a:tcPr anchor="ctr"/>
                </a:tc>
              </a:tr>
              <a:tr h="421463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/>
                        <a:t>Энергетическое</a:t>
                      </a:r>
                      <a:r>
                        <a:rPr lang="ru-RU" sz="1050" b="1" baseline="0" dirty="0" smtClean="0"/>
                        <a:t> разрешение по пику 122 кэВ, </a:t>
                      </a:r>
                      <a:r>
                        <a:rPr lang="ru-RU" sz="1050" b="1" baseline="0" dirty="0" err="1" smtClean="0"/>
                        <a:t>кЭв</a:t>
                      </a:r>
                      <a:endParaRPr lang="ru-RU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Не более 0,75</a:t>
                      </a:r>
                      <a:endParaRPr lang="ru-RU" sz="1050" dirty="0"/>
                    </a:p>
                  </a:txBody>
                  <a:tcPr anchor="ctr"/>
                </a:tc>
              </a:tr>
              <a:tr h="365268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/>
                        <a:t>Минимальная детектируемая активность </a:t>
                      </a:r>
                      <a:r>
                        <a:rPr lang="ru-RU" sz="1050" b="1" baseline="30000" dirty="0" smtClean="0"/>
                        <a:t>140</a:t>
                      </a:r>
                      <a:r>
                        <a:rPr lang="ru-RU" sz="1050" b="1" dirty="0" smtClean="0"/>
                        <a:t>Ва (за время измерения 7 суток), </a:t>
                      </a:r>
                      <a:r>
                        <a:rPr lang="ru-RU" sz="1050" b="1" dirty="0" err="1" smtClean="0"/>
                        <a:t>мБк</a:t>
                      </a:r>
                      <a:endParaRPr lang="ru-RU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/>
                        <a:t>Не более 24</a:t>
                      </a:r>
                      <a:endParaRPr lang="ru-RU" sz="1050" b="0" baseline="30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39750" y="0"/>
            <a:ext cx="604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Комплексы </a:t>
            </a:r>
            <a:r>
              <a:rPr lang="ru-RU" sz="2400" b="1" dirty="0" err="1">
                <a:solidFill>
                  <a:srgbClr val="0033CC"/>
                </a:solidFill>
              </a:rPr>
              <a:t>радионуклидного</a:t>
            </a:r>
            <a:r>
              <a:rPr lang="ru-RU" sz="2400" b="1" dirty="0">
                <a:solidFill>
                  <a:srgbClr val="0033CC"/>
                </a:solidFill>
              </a:rPr>
              <a:t> мониторинга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215384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53451" y="6316663"/>
            <a:ext cx="442912" cy="541337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11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9024" y="781050"/>
            <a:ext cx="7368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33CC"/>
                </a:solidFill>
              </a:rPr>
              <a:t>Комплекс радиационно-физических </a:t>
            </a:r>
            <a:r>
              <a:rPr lang="ru-RU" sz="1600" b="1" dirty="0" smtClean="0">
                <a:solidFill>
                  <a:srgbClr val="0033CC"/>
                </a:solidFill>
              </a:rPr>
              <a:t>измерений</a:t>
            </a:r>
            <a:endParaRPr lang="ru-RU" sz="1600" dirty="0"/>
          </a:p>
        </p:txBody>
      </p:sp>
      <p:pic>
        <p:nvPicPr>
          <p:cNvPr id="7" name="Picture 5" descr="C:\Users\500-kmv.VNIIA\AppData\Local\Microsoft\Windows\Temporary Internet Files\Content.Outlook\7RPU1QR2\I94A64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016" y="1115363"/>
            <a:ext cx="1984557" cy="132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500-kmv.VNIIA\AppData\Local\Microsoft\Windows\Temporary Internet Files\Content.Outlook\7RPU1QR2\I94A648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069" y="1105837"/>
            <a:ext cx="2047725" cy="13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2"/>
          <p:cNvPicPr>
            <a:picLocks noChangeAspect="1" noChangeArrowheads="1"/>
          </p:cNvPicPr>
          <p:nvPr/>
        </p:nvPicPr>
        <p:blipFill>
          <a:blip r:embed="rId4" cstate="screen"/>
          <a:srcRect l="49976"/>
          <a:stretch>
            <a:fillRect/>
          </a:stretch>
        </p:blipFill>
        <p:spPr bwMode="auto">
          <a:xfrm>
            <a:off x="4933950" y="1124887"/>
            <a:ext cx="1881636" cy="1400661"/>
          </a:xfrm>
          <a:prstGeom prst="rect">
            <a:avLst/>
          </a:prstGeom>
          <a:noFill/>
        </p:spPr>
      </p:pic>
      <p:pic>
        <p:nvPicPr>
          <p:cNvPr id="10" name="Рисунок 2"/>
          <p:cNvPicPr>
            <a:picLocks noChangeAspect="1" noChangeArrowheads="1"/>
          </p:cNvPicPr>
          <p:nvPr/>
        </p:nvPicPr>
        <p:blipFill>
          <a:blip r:embed="rId4" cstate="screen"/>
          <a:srcRect r="50024"/>
          <a:stretch>
            <a:fillRect/>
          </a:stretch>
        </p:blipFill>
        <p:spPr bwMode="auto">
          <a:xfrm>
            <a:off x="6953250" y="1105837"/>
            <a:ext cx="1847850" cy="1441781"/>
          </a:xfrm>
          <a:prstGeom prst="rect">
            <a:avLst/>
          </a:prstGeom>
          <a:noFill/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6205186"/>
              </p:ext>
            </p:extLst>
          </p:nvPr>
        </p:nvGraphicFramePr>
        <p:xfrm>
          <a:off x="790575" y="2784799"/>
          <a:ext cx="7705725" cy="1804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6000"/>
                <a:gridCol w="2179725"/>
              </a:tblGrid>
              <a:tr h="352085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/>
                        <a:t>Основные технические характеристики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</a:tr>
              <a:tr h="35208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Диапазон измерений мощности дозы гамма-излучения</a:t>
                      </a:r>
                      <a:endParaRPr lang="ru-RU" sz="1400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 10</a:t>
                      </a:r>
                      <a:r>
                        <a:rPr lang="ru-RU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до 10</a:t>
                      </a:r>
                      <a:r>
                        <a:rPr lang="ru-RU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мкЗв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/ч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5208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Диапазон измерения плотности потока нейтронного излучения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до 10</a:t>
                      </a:r>
                      <a:r>
                        <a:rPr lang="ru-RU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нейтрон/c·см</a:t>
                      </a:r>
                      <a:r>
                        <a:rPr lang="ru-RU" sz="16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520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Стойкость датчиков к кратковременным перегрузкам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До 400</a:t>
                      </a:r>
                      <a:r>
                        <a:rPr lang="en-US" sz="1400" dirty="0" smtClean="0"/>
                        <a:t>g</a:t>
                      </a:r>
                      <a:endParaRPr lang="ru-RU" sz="1400" dirty="0"/>
                    </a:p>
                  </a:txBody>
                  <a:tcPr anchor="ctr"/>
                </a:tc>
              </a:tr>
              <a:tr h="352085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Стойкость к дозе радиации</a:t>
                      </a:r>
                      <a:endParaRPr lang="ru-RU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Зв</a:t>
                      </a:r>
                      <a:endParaRPr lang="ru-RU" sz="1400" b="0" baseline="30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62240" y="2481945"/>
            <a:ext cx="4000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u="sng" dirty="0" smtClean="0">
                <a:solidFill>
                  <a:srgbClr val="0033CC"/>
                </a:solidFill>
              </a:rPr>
              <a:t>Датчик </a:t>
            </a:r>
            <a:r>
              <a:rPr lang="ru-RU" sz="1200" i="1" u="sng" dirty="0">
                <a:solidFill>
                  <a:srgbClr val="0033CC"/>
                </a:solidFill>
              </a:rPr>
              <a:t>плотности потока нейтронов ТГ166А.01.05.400</a:t>
            </a:r>
            <a:endParaRPr lang="ru-RU" sz="1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97276" y="2491471"/>
            <a:ext cx="4182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u="sng" dirty="0">
                <a:solidFill>
                  <a:srgbClr val="0033CC"/>
                </a:solidFill>
              </a:rPr>
              <a:t>Датчик мощности дозы гамма-излучения </a:t>
            </a:r>
            <a:r>
              <a:rPr lang="ru-RU" sz="1200" i="1" u="sng" dirty="0" smtClean="0">
                <a:solidFill>
                  <a:srgbClr val="0033CC"/>
                </a:solidFill>
              </a:rPr>
              <a:t>ТГ166А.01.05.600</a:t>
            </a:r>
            <a:endParaRPr lang="ru-RU" sz="1200" i="1" u="sng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7961" y="4640818"/>
            <a:ext cx="521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33CC"/>
                </a:solidFill>
                <a:ea typeface="Arial" charset="0"/>
                <a:cs typeface="Arial" charset="0"/>
              </a:rPr>
              <a:t>Аппаратура для системы диагностики </a:t>
            </a:r>
            <a:r>
              <a:rPr lang="ru-RU" sz="1600" b="1" dirty="0" smtClean="0">
                <a:solidFill>
                  <a:srgbClr val="0033CC"/>
                </a:solidFill>
                <a:ea typeface="Arial" charset="0"/>
                <a:cs typeface="Arial" charset="0"/>
              </a:rPr>
              <a:t>лазерной плазмы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2253411" y="4900630"/>
            <a:ext cx="6357189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61950" algn="just"/>
            <a:r>
              <a:rPr lang="ru-RU" sz="1300" dirty="0" smtClean="0">
                <a:solidFill>
                  <a:srgbClr val="0033CC"/>
                </a:solidFill>
                <a:cs typeface="Times New Roman" pitchFamily="18" charset="0"/>
              </a:rPr>
              <a:t>Комплекс измерительной аппаратуры для системы диагностики плазмы камеры взаимодействия, разработан в </a:t>
            </a:r>
            <a:r>
              <a:rPr lang="ru-RU" sz="1300" dirty="0">
                <a:solidFill>
                  <a:srgbClr val="0033CC"/>
                </a:solidFill>
                <a:cs typeface="Times New Roman" pitchFamily="18" charset="0"/>
              </a:rPr>
              <a:t>интересах ФГУП «РФЯЦ-ВНИИЭФ</a:t>
            </a:r>
            <a:r>
              <a:rPr lang="ru-RU" sz="1300" dirty="0" smtClean="0">
                <a:solidFill>
                  <a:srgbClr val="0033CC"/>
                </a:solidFill>
                <a:cs typeface="Times New Roman" pitchFamily="18" charset="0"/>
              </a:rPr>
              <a:t>». </a:t>
            </a:r>
          </a:p>
          <a:p>
            <a:pPr indent="361950" algn="just"/>
            <a:r>
              <a:rPr lang="ru-RU" sz="1300" dirty="0" smtClean="0">
                <a:solidFill>
                  <a:srgbClr val="0033CC"/>
                </a:solidFill>
                <a:cs typeface="Times New Roman" pitchFamily="18" charset="0"/>
              </a:rPr>
              <a:t>В состав комплекса входят разработанные </a:t>
            </a:r>
            <a:r>
              <a:rPr lang="ru-RU" sz="1300" dirty="0">
                <a:solidFill>
                  <a:srgbClr val="0033CC"/>
                </a:solidFill>
                <a:cs typeface="Times New Roman" pitchFamily="18" charset="0"/>
              </a:rPr>
              <a:t>и </a:t>
            </a:r>
            <a:r>
              <a:rPr lang="ru-RU" sz="1300" dirty="0" smtClean="0">
                <a:solidFill>
                  <a:srgbClr val="0033CC"/>
                </a:solidFill>
                <a:cs typeface="Times New Roman" pitchFamily="18" charset="0"/>
              </a:rPr>
              <a:t>изготовленные </a:t>
            </a:r>
            <a:r>
              <a:rPr lang="ru-RU" sz="1300" dirty="0">
                <a:solidFill>
                  <a:srgbClr val="0033CC"/>
                </a:solidFill>
                <a:cs typeface="Times New Roman" pitchFamily="18" charset="0"/>
              </a:rPr>
              <a:t>детекторы рентгеновского, гамма - нейтронного излучений  ТДРИ5, ТДРИ6, ТДРИ7,  ТСДИ43, ТСДИ45, ТРПЭ8, спектрометр рентгеновского излучения ТСРИ1, регистраторы оптического и рентгеновского излучений ТФЭР20, ТФЭР22, ТФЭР23, ТФЭР24.</a:t>
            </a:r>
          </a:p>
          <a:p>
            <a:pPr indent="355600" algn="just"/>
            <a:r>
              <a:rPr lang="ru-RU" sz="1300" dirty="0" smtClean="0">
                <a:solidFill>
                  <a:srgbClr val="0033CC"/>
                </a:solidFill>
                <a:cs typeface="Times New Roman" pitchFamily="18" charset="0"/>
              </a:rPr>
              <a:t>Активно ведется </a:t>
            </a:r>
            <a:r>
              <a:rPr lang="ru-RU" sz="1300" dirty="0">
                <a:solidFill>
                  <a:srgbClr val="0033CC"/>
                </a:solidFill>
                <a:cs typeface="Times New Roman" pitchFamily="18" charset="0"/>
              </a:rPr>
              <a:t>разработка </a:t>
            </a:r>
            <a:r>
              <a:rPr lang="ru-RU" sz="1300" dirty="0" smtClean="0">
                <a:solidFill>
                  <a:srgbClr val="0033CC"/>
                </a:solidFill>
                <a:cs typeface="Times New Roman" pitchFamily="18" charset="0"/>
              </a:rPr>
              <a:t>алмазных </a:t>
            </a:r>
            <a:r>
              <a:rPr lang="ru-RU" sz="1300" dirty="0">
                <a:solidFill>
                  <a:srgbClr val="0033CC"/>
                </a:solidFill>
                <a:cs typeface="Times New Roman" pitchFamily="18" charset="0"/>
              </a:rPr>
              <a:t>детекторов ТАД6, ТАД7, </a:t>
            </a:r>
            <a:r>
              <a:rPr lang="ru-RU" sz="1300" dirty="0" smtClean="0">
                <a:solidFill>
                  <a:srgbClr val="0033CC"/>
                </a:solidFill>
                <a:cs typeface="Times New Roman" pitchFamily="18" charset="0"/>
              </a:rPr>
              <a:t>ТАД8 нейтронного излучения, </a:t>
            </a:r>
            <a:r>
              <a:rPr lang="ru-RU" sz="1300" dirty="0">
                <a:solidFill>
                  <a:srgbClr val="0033CC"/>
                </a:solidFill>
                <a:cs typeface="Times New Roman" pitchFamily="18" charset="0"/>
              </a:rPr>
              <a:t>комплекса </a:t>
            </a:r>
            <a:r>
              <a:rPr lang="ru-RU" sz="1300" dirty="0" smtClean="0">
                <a:solidFill>
                  <a:srgbClr val="0033CC"/>
                </a:solidFill>
                <a:cs typeface="Times New Roman" pitchFamily="18" charset="0"/>
              </a:rPr>
              <a:t>ТКАС10 для  </a:t>
            </a:r>
            <a:r>
              <a:rPr lang="ru-RU" sz="1300" dirty="0">
                <a:solidFill>
                  <a:srgbClr val="0033CC"/>
                </a:solidFill>
                <a:cs typeface="Times New Roman" pitchFamily="18" charset="0"/>
              </a:rPr>
              <a:t>измерения нейтронного выхода </a:t>
            </a:r>
            <a:r>
              <a:rPr lang="en-US" sz="1300" dirty="0">
                <a:solidFill>
                  <a:srgbClr val="0033CC"/>
                </a:solidFill>
                <a:cs typeface="Times New Roman" pitchFamily="18" charset="0"/>
              </a:rPr>
              <a:t>D-T-</a:t>
            </a:r>
            <a:r>
              <a:rPr lang="ru-RU" sz="1300" dirty="0" smtClean="0">
                <a:solidFill>
                  <a:srgbClr val="0033CC"/>
                </a:solidFill>
                <a:cs typeface="Times New Roman" pitchFamily="18" charset="0"/>
              </a:rPr>
              <a:t>реакции в камере взаимодействия  </a:t>
            </a:r>
            <a:r>
              <a:rPr lang="ru-RU" sz="1300" dirty="0">
                <a:solidFill>
                  <a:srgbClr val="0033CC"/>
                </a:solidFill>
                <a:cs typeface="Times New Roman" pitchFamily="18" charset="0"/>
              </a:rPr>
              <a:t>в диапазоне значений от 10</a:t>
            </a:r>
            <a:r>
              <a:rPr lang="ru-RU" sz="1300" baseline="30000" dirty="0">
                <a:solidFill>
                  <a:srgbClr val="0033CC"/>
                </a:solidFill>
                <a:cs typeface="Times New Roman" pitchFamily="18" charset="0"/>
              </a:rPr>
              <a:t>7 </a:t>
            </a:r>
            <a:r>
              <a:rPr lang="ru-RU" sz="1300" dirty="0">
                <a:solidFill>
                  <a:srgbClr val="0033CC"/>
                </a:solidFill>
                <a:cs typeface="Times New Roman" pitchFamily="18" charset="0"/>
              </a:rPr>
              <a:t>до 10</a:t>
            </a:r>
            <a:r>
              <a:rPr lang="ru-RU" sz="1300" baseline="30000" dirty="0">
                <a:solidFill>
                  <a:srgbClr val="0033CC"/>
                </a:solidFill>
                <a:cs typeface="Times New Roman" pitchFamily="18" charset="0"/>
              </a:rPr>
              <a:t>18</a:t>
            </a:r>
            <a:r>
              <a:rPr lang="ru-RU" sz="1300" dirty="0">
                <a:solidFill>
                  <a:srgbClr val="0033CC"/>
                </a:solidFill>
                <a:cs typeface="Times New Roman" pitchFamily="18" charset="0"/>
              </a:rPr>
              <a:t> нейтрон/импульс.</a:t>
            </a:r>
          </a:p>
        </p:txBody>
      </p:sp>
      <p:grpSp>
        <p:nvGrpSpPr>
          <p:cNvPr id="19" name="Группа 20"/>
          <p:cNvGrpSpPr>
            <a:grpSpLocks/>
          </p:cNvGrpSpPr>
          <p:nvPr/>
        </p:nvGrpSpPr>
        <p:grpSpPr bwMode="auto">
          <a:xfrm>
            <a:off x="290645" y="4992605"/>
            <a:ext cx="1779745" cy="1537455"/>
            <a:chOff x="128330" y="4293120"/>
            <a:chExt cx="2555711" cy="2160300"/>
          </a:xfrm>
        </p:grpSpPr>
        <p:pic>
          <p:nvPicPr>
            <p:cNvPr id="20" name="Рисунок 4" descr="D:\otdel\Katalog\tnft25\Вариант черный.JP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 rot="10800000">
              <a:off x="1784560" y="5661310"/>
              <a:ext cx="890849" cy="792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 descr="F:\Фото ТСДИ\43.200\20141020_094355.jp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784560" y="4293120"/>
              <a:ext cx="899481" cy="7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 descr="C:\Users\kraftway\Desktop\Фото ТСДИ\ЛИНЕЙКА\20141017_103322.jp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200340" y="5733320"/>
              <a:ext cx="864120" cy="72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" descr="F:\Фото ТСДИ\ТСРИ1+ВРД\20141016_152334.jp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28330" y="4293120"/>
              <a:ext cx="863624" cy="813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6" descr="Tag-3"/>
            <p:cNvPicPr>
              <a:picLocks noChangeAspect="1" noChangeArrowheads="1"/>
            </p:cNvPicPr>
            <p:nvPr/>
          </p:nvPicPr>
          <p:blipFill>
            <a:blip r:embed="rId9" cstate="screen">
              <a:lum bright="24000"/>
            </a:blip>
            <a:srcRect l="9955" r="9880"/>
            <a:stretch>
              <a:fillRect/>
            </a:stretch>
          </p:blipFill>
          <p:spPr bwMode="auto">
            <a:xfrm>
              <a:off x="848430" y="4869200"/>
              <a:ext cx="1098550" cy="94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Box 24"/>
          <p:cNvSpPr txBox="1"/>
          <p:nvPr/>
        </p:nvSpPr>
        <p:spPr>
          <a:xfrm>
            <a:off x="394436" y="0"/>
            <a:ext cx="7789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ea typeface="Arial" charset="0"/>
                <a:cs typeface="Arial" charset="0"/>
              </a:rPr>
              <a:t>Комплекс радиационно-физических измерений и аппаратура </a:t>
            </a:r>
            <a:r>
              <a:rPr lang="ru-RU" b="1" dirty="0">
                <a:solidFill>
                  <a:srgbClr val="0033CC"/>
                </a:solidFill>
                <a:ea typeface="Arial" charset="0"/>
                <a:cs typeface="Arial" charset="0"/>
              </a:rPr>
              <a:t>для системы </a:t>
            </a:r>
            <a:endParaRPr lang="ru-RU" b="1" dirty="0" smtClean="0">
              <a:solidFill>
                <a:srgbClr val="0033CC"/>
              </a:solidFill>
              <a:ea typeface="Arial" charset="0"/>
              <a:cs typeface="Arial" charset="0"/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  <a:ea typeface="Arial" charset="0"/>
                <a:cs typeface="Arial" charset="0"/>
              </a:rPr>
              <a:t>диагностики лазерной плазмы</a:t>
            </a:r>
          </a:p>
        </p:txBody>
      </p:sp>
    </p:spTree>
    <p:extLst>
      <p:ext uri="{BB962C8B-B14F-4D97-AF65-F5344CB8AC3E}">
        <p14:creationId xmlns:p14="http://schemas.microsoft.com/office/powerpoint/2010/main" xmlns="" val="1345680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39126" y="6316663"/>
            <a:ext cx="471487" cy="541337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12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150" y="19050"/>
            <a:ext cx="861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Аппаратурный комплекс </a:t>
            </a:r>
            <a:r>
              <a:rPr lang="ru-RU" sz="2400" b="1" dirty="0" smtClean="0">
                <a:solidFill>
                  <a:srgbClr val="0033CC"/>
                </a:solidFill>
              </a:rPr>
              <a:t>воздушной радиационной разведки</a:t>
            </a:r>
            <a:endParaRPr lang="ru-RU" sz="2400" dirty="0"/>
          </a:p>
        </p:txBody>
      </p:sp>
      <p:pic>
        <p:nvPicPr>
          <p:cNvPr id="5" name="Picture 4" descr="C:\Users\580-yapn\Desktop\плакаты 09.08.16\новые\моп карт\ТГА167.01.000СБ_2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233" y="573382"/>
            <a:ext cx="3257392" cy="116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15"/>
          <p:cNvGrpSpPr>
            <a:grpSpLocks noChangeAspect="1"/>
          </p:cNvGrpSpPr>
          <p:nvPr/>
        </p:nvGrpSpPr>
        <p:grpSpPr>
          <a:xfrm>
            <a:off x="3656013" y="547796"/>
            <a:ext cx="2283592" cy="2599630"/>
            <a:chOff x="6300238" y="1742901"/>
            <a:chExt cx="990112" cy="1127138"/>
          </a:xfrm>
        </p:grpSpPr>
        <p:pic>
          <p:nvPicPr>
            <p:cNvPr id="7" name="Рисунок 6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300238" y="2384849"/>
              <a:ext cx="990111" cy="485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Рисунок 7" descr="Вертолет на небе.jpg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300240" y="1742901"/>
              <a:ext cx="990110" cy="666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Прямая соединительная линия 8"/>
            <p:cNvCxnSpPr>
              <a:cxnSpLocks noChangeAspect="1" noChangeShapeType="1"/>
            </p:cNvCxnSpPr>
            <p:nvPr/>
          </p:nvCxnSpPr>
          <p:spPr bwMode="auto">
            <a:xfrm flipH="1">
              <a:off x="6409032" y="2164240"/>
              <a:ext cx="261795" cy="249059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0" name="Прямая соединительная линия 9"/>
            <p:cNvCxnSpPr>
              <a:cxnSpLocks noChangeAspect="1" noChangeShapeType="1"/>
            </p:cNvCxnSpPr>
            <p:nvPr/>
          </p:nvCxnSpPr>
          <p:spPr bwMode="auto">
            <a:xfrm>
              <a:off x="6968035" y="2189693"/>
              <a:ext cx="247118" cy="324899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</p:cxnSp>
      </p:grpSp>
      <p:pic>
        <p:nvPicPr>
          <p:cNvPr id="11" name="Picture 4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25" y="882650"/>
            <a:ext cx="2590426" cy="169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D:\ДОКУМЕНТЫ\плакаты 09.08.16\новые\фотки\60x90-2.jpg"/>
          <p:cNvPicPr/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4407565" y="3383533"/>
            <a:ext cx="1880557" cy="109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365129" y="2831111"/>
            <a:ext cx="2369109" cy="165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809" y="5698302"/>
            <a:ext cx="1535502" cy="100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0587" y="4978909"/>
            <a:ext cx="1437404" cy="90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47650" y="1695507"/>
            <a:ext cx="29051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b="1" u="sng" dirty="0" err="1" smtClean="0">
                <a:solidFill>
                  <a:srgbClr val="0033CC"/>
                </a:solidFill>
                <a:cs typeface="Tahoma" pitchFamily="34" charset="0"/>
              </a:rPr>
              <a:t>Аэрогамма-спектрометр</a:t>
            </a:r>
            <a:endParaRPr lang="ru-RU" altLang="ru-RU" sz="1400" b="1" u="sng" dirty="0" smtClean="0">
              <a:solidFill>
                <a:srgbClr val="0033CC"/>
              </a:solidFill>
              <a:cs typeface="Tahoma" pitchFamily="34" charset="0"/>
            </a:endParaRPr>
          </a:p>
        </p:txBody>
      </p:sp>
      <p:sp>
        <p:nvSpPr>
          <p:cNvPr id="18" name="Прямоугольник 25"/>
          <p:cNvSpPr>
            <a:spLocks noChangeArrowheads="1"/>
          </p:cNvSpPr>
          <p:nvPr/>
        </p:nvSpPr>
        <p:spPr bwMode="auto">
          <a:xfrm>
            <a:off x="6150581" y="2524871"/>
            <a:ext cx="29934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0033CC"/>
                </a:solidFill>
                <a:latin typeface="+mn-lt"/>
              </a:rPr>
              <a:t>Модуль отбора </a:t>
            </a:r>
            <a:r>
              <a:rPr lang="ru-RU" altLang="ru-RU" sz="1400" b="1" dirty="0" smtClean="0">
                <a:solidFill>
                  <a:srgbClr val="0033CC"/>
                </a:solidFill>
                <a:latin typeface="+mn-lt"/>
              </a:rPr>
              <a:t>проб аэрозольных и газовых проб</a:t>
            </a:r>
            <a:endParaRPr lang="ru-RU" altLang="ru-RU" sz="1400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5250" y="2204149"/>
            <a:ext cx="3933825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Тип 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сцинтиллятора – </a:t>
            </a:r>
            <a:r>
              <a:rPr lang="ru-RU" altLang="ru-RU" sz="1200" dirty="0" err="1">
                <a:solidFill>
                  <a:srgbClr val="0033CC"/>
                </a:solidFill>
                <a:cs typeface="Tahoma" pitchFamily="34" charset="0"/>
              </a:rPr>
              <a:t>NaI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 (</a:t>
            </a:r>
            <a:r>
              <a:rPr lang="en-US" altLang="ru-RU" sz="1200" dirty="0">
                <a:solidFill>
                  <a:srgbClr val="0033CC"/>
                </a:solidFill>
                <a:cs typeface="Tahoma" pitchFamily="34" charset="0"/>
              </a:rPr>
              <a:t>Tl)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измерительных каналов - 5 шт.;</a:t>
            </a:r>
            <a:endParaRPr lang="ru-RU" altLang="ru-RU" sz="1200" dirty="0">
              <a:solidFill>
                <a:srgbClr val="0033CC"/>
              </a:solidFill>
              <a:cs typeface="Tahoma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Размер кристалла блока 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– Ø200х100 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мм;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Максимальная 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входная нагрузка АЦП 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–10</a:t>
            </a:r>
            <a:r>
              <a:rPr lang="ru-RU" altLang="ru-RU" sz="1600" baseline="30000" dirty="0" smtClean="0">
                <a:solidFill>
                  <a:srgbClr val="0033CC"/>
                </a:solidFill>
                <a:cs typeface="Tahoma" pitchFamily="34" charset="0"/>
              </a:rPr>
              <a:t>5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 </a:t>
            </a:r>
            <a:r>
              <a:rPr lang="ru-RU" altLang="ru-RU" sz="1200" dirty="0" err="1">
                <a:solidFill>
                  <a:srgbClr val="0033CC"/>
                </a:solidFill>
                <a:cs typeface="Tahoma" pitchFamily="34" charset="0"/>
              </a:rPr>
              <a:t>имп</a:t>
            </a:r>
            <a:r>
              <a:rPr lang="en-US" altLang="ru-RU" sz="1200" dirty="0">
                <a:solidFill>
                  <a:srgbClr val="0033CC"/>
                </a:solidFill>
                <a:cs typeface="Tahoma" pitchFamily="34" charset="0"/>
              </a:rPr>
              <a:t>/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с;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Диапазон регистрируемых энергий – 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 50 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- 3000 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кэВ;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Минимальная детектируемая поверхностная </a:t>
            </a:r>
          </a:p>
          <a:p>
            <a:pPr marL="171450" indent="-171450">
              <a:spcAft>
                <a:spcPts val="600"/>
              </a:spcAft>
            </a:pP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активность - 5 </a:t>
            </a:r>
            <a:r>
              <a:rPr lang="ru-RU" altLang="ru-RU" sz="1200" dirty="0" err="1" smtClean="0">
                <a:solidFill>
                  <a:srgbClr val="0033CC"/>
                </a:solidFill>
                <a:cs typeface="Tahoma" pitchFamily="34" charset="0"/>
              </a:rPr>
              <a:t>кБк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/м</a:t>
            </a:r>
            <a:r>
              <a:rPr lang="ru-RU" altLang="ru-RU" sz="1200" baseline="30000" dirty="0" smtClean="0">
                <a:solidFill>
                  <a:srgbClr val="0033CC"/>
                </a:solidFill>
                <a:cs typeface="Tahoma" pitchFamily="34" charset="0"/>
              </a:rPr>
              <a:t>2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Идентификация точечных  локальных и протяженных источников (и их совокупности)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86125" y="4780508"/>
            <a:ext cx="5572125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b="1" u="sng" dirty="0">
                <a:solidFill>
                  <a:srgbClr val="0033CC"/>
                </a:solidFill>
                <a:cs typeface="Tahoma" pitchFamily="34" charset="0"/>
              </a:rPr>
              <a:t>Блок детектирования БДБГ-200.01 ПД</a:t>
            </a:r>
            <a:endParaRPr lang="ru-RU" altLang="ru-RU" sz="1400" b="1" u="sng" dirty="0">
              <a:solidFill>
                <a:srgbClr val="0033CC"/>
              </a:solidFill>
              <a:cs typeface="Tahoma" pitchFamily="34" charset="0"/>
            </a:endParaRPr>
          </a:p>
          <a:p>
            <a:pPr indent="180975" algn="just">
              <a:lnSpc>
                <a:spcPct val="150000"/>
              </a:lnSpc>
              <a:buFontTx/>
              <a:buChar char="•"/>
            </a:pP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Диапазон 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регистрируемых энергий от 50 до 3000 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кэВ;</a:t>
            </a:r>
            <a:endParaRPr lang="ru-RU" altLang="ru-RU" sz="1200" dirty="0">
              <a:solidFill>
                <a:srgbClr val="0033CC"/>
              </a:solidFill>
              <a:cs typeface="Tahoma" pitchFamily="34" charset="0"/>
            </a:endParaRPr>
          </a:p>
          <a:p>
            <a:pPr indent="180975" algn="just">
              <a:lnSpc>
                <a:spcPct val="150000"/>
              </a:lnSpc>
              <a:buFontTx/>
              <a:buChar char="•"/>
            </a:pP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Диапазон измерений МАЭД гамма-излучения от 0,1 </a:t>
            </a:r>
            <a:r>
              <a:rPr lang="ru-RU" altLang="ru-RU" sz="1200" dirty="0" err="1">
                <a:solidFill>
                  <a:srgbClr val="0033CC"/>
                </a:solidFill>
                <a:cs typeface="Tahoma" pitchFamily="34" charset="0"/>
              </a:rPr>
              <a:t>мкЗв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·ч</a:t>
            </a:r>
            <a:r>
              <a:rPr lang="ru-RU" altLang="ru-RU" sz="1200" baseline="30000" dirty="0">
                <a:solidFill>
                  <a:srgbClr val="0033CC"/>
                </a:solidFill>
                <a:cs typeface="Tahoma" pitchFamily="34" charset="0"/>
              </a:rPr>
              <a:t>-1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 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до 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10 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Зв·ч</a:t>
            </a:r>
            <a:r>
              <a:rPr lang="ru-RU" altLang="ru-RU" sz="1200" baseline="30000" dirty="0" smtClean="0">
                <a:solidFill>
                  <a:srgbClr val="0033CC"/>
                </a:solidFill>
                <a:cs typeface="Tahoma" pitchFamily="34" charset="0"/>
              </a:rPr>
              <a:t>-1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;</a:t>
            </a:r>
            <a:endParaRPr lang="ru-RU" altLang="ru-RU" sz="1200" dirty="0">
              <a:solidFill>
                <a:srgbClr val="0033CC"/>
              </a:solidFill>
              <a:cs typeface="Tahoma" pitchFamily="34" charset="0"/>
            </a:endParaRPr>
          </a:p>
          <a:p>
            <a:pPr indent="180975" algn="just">
              <a:lnSpc>
                <a:spcPct val="150000"/>
              </a:lnSpc>
              <a:buFontTx/>
              <a:buChar char="•"/>
            </a:pP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Пределы допускаемой основной относительной погрешности 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измерений МАЭД 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гамма-излучения  ±(15+3/N) %, </a:t>
            </a:r>
            <a:endParaRPr lang="ru-RU" altLang="ru-RU" sz="1200" dirty="0" smtClean="0">
              <a:solidFill>
                <a:srgbClr val="0033CC"/>
              </a:solidFill>
              <a:cs typeface="Tahoma" pitchFamily="34" charset="0"/>
            </a:endParaRPr>
          </a:p>
          <a:p>
            <a:pPr indent="180975" algn="just">
              <a:lnSpc>
                <a:spcPct val="150000"/>
              </a:lnSpc>
              <a:buFontTx/>
              <a:buChar char="•"/>
            </a:pP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Зависимость 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чувствительности от энергии излучения 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относительно</a:t>
            </a:r>
          </a:p>
          <a:p>
            <a:pPr algn="just">
              <a:lnSpc>
                <a:spcPct val="150000"/>
              </a:lnSpc>
            </a:pP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радионуклида </a:t>
            </a:r>
            <a:r>
              <a:rPr lang="ru-RU" altLang="ru-RU" sz="1400" baseline="30000" dirty="0">
                <a:solidFill>
                  <a:srgbClr val="0033CC"/>
                </a:solidFill>
                <a:cs typeface="Tahoma" pitchFamily="34" charset="0"/>
              </a:rPr>
              <a:t>137</a:t>
            </a:r>
            <a:r>
              <a:rPr lang="ru-RU" altLang="ru-RU" sz="1200" dirty="0">
                <a:solidFill>
                  <a:srgbClr val="0033CC"/>
                </a:solidFill>
                <a:cs typeface="Tahoma" pitchFamily="34" charset="0"/>
              </a:rPr>
              <a:t>Сs (0,662 МэВ) ±30 </a:t>
            </a:r>
            <a:r>
              <a:rPr lang="ru-RU" altLang="ru-RU" sz="1200" dirty="0" smtClean="0">
                <a:solidFill>
                  <a:srgbClr val="0033CC"/>
                </a:solidFill>
                <a:cs typeface="Tahoma" pitchFamily="34" charset="0"/>
              </a:rPr>
              <a:t>%.</a:t>
            </a:r>
            <a:endParaRPr lang="ru-RU" altLang="ru-RU" sz="1200" dirty="0">
              <a:solidFill>
                <a:srgbClr val="0033CC"/>
              </a:solidFill>
              <a:cs typeface="Tahoma" pitchFamily="34" charset="0"/>
            </a:endParaRPr>
          </a:p>
        </p:txBody>
      </p:sp>
      <p:sp>
        <p:nvSpPr>
          <p:cNvPr id="21" name="Прямоугольник 25"/>
          <p:cNvSpPr>
            <a:spLocks noChangeArrowheads="1"/>
          </p:cNvSpPr>
          <p:nvPr/>
        </p:nvSpPr>
        <p:spPr bwMode="auto">
          <a:xfrm>
            <a:off x="4874231" y="4467971"/>
            <a:ext cx="29934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0033CC"/>
                </a:solidFill>
                <a:latin typeface="+mn-lt"/>
              </a:rPr>
              <a:t>Наземный пункт управления</a:t>
            </a:r>
            <a:endParaRPr lang="ru-RU" altLang="ru-RU" sz="1400" b="1" dirty="0">
              <a:solidFill>
                <a:srgbClr val="0033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913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9288" y="3510619"/>
            <a:ext cx="7910512" cy="2107489"/>
          </a:xfrm>
        </p:spPr>
        <p:txBody>
          <a:bodyPr/>
          <a:lstStyle/>
          <a:p>
            <a:pPr algn="just">
              <a:spcBef>
                <a:spcPts val="600"/>
              </a:spcBef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0033CC"/>
                </a:solidFill>
              </a:rPr>
              <a:t>Расширение линейки выпускаемой продукции;</a:t>
            </a:r>
          </a:p>
          <a:p>
            <a:pPr algn="just">
              <a:spcBef>
                <a:spcPts val="600"/>
              </a:spcBef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0033CC"/>
                </a:solidFill>
              </a:rPr>
              <a:t>Достижение современного мирового уровня качества выпускаемой продукции;</a:t>
            </a:r>
          </a:p>
          <a:p>
            <a:pPr algn="just">
              <a:spcBef>
                <a:spcPts val="600"/>
              </a:spcBef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0033CC"/>
                </a:solidFill>
              </a:rPr>
              <a:t>Развитие собственного производства элементной базы и комплектующих;</a:t>
            </a:r>
          </a:p>
          <a:p>
            <a:pPr algn="just">
              <a:spcBef>
                <a:spcPts val="600"/>
              </a:spcBef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0033CC"/>
                </a:solidFill>
              </a:rPr>
              <a:t>Расширение области применения продукции электровакуумного производства;</a:t>
            </a:r>
          </a:p>
          <a:p>
            <a:pPr algn="just">
              <a:spcBef>
                <a:spcPts val="600"/>
              </a:spcBef>
              <a:buFont typeface="Wingdings" pitchFamily="2" charset="2"/>
              <a:buChar char="q"/>
            </a:pPr>
            <a:r>
              <a:rPr lang="ru-RU" sz="1800" dirty="0" smtClean="0">
                <a:solidFill>
                  <a:srgbClr val="0033CC"/>
                </a:solidFill>
              </a:rPr>
              <a:t>Дальнейшее развитие электровакуумного производства.</a:t>
            </a:r>
            <a:endParaRPr lang="ru-RU" sz="1800" dirty="0">
              <a:solidFill>
                <a:srgbClr val="0033CC"/>
              </a:solidFill>
            </a:endParaRPr>
          </a:p>
        </p:txBody>
      </p:sp>
      <p:sp>
        <p:nvSpPr>
          <p:cNvPr id="188417" name="Rectangle 1"/>
          <p:cNvSpPr>
            <a:spLocks noChangeArrowheads="1"/>
          </p:cNvSpPr>
          <p:nvPr/>
        </p:nvSpPr>
        <p:spPr bwMode="auto">
          <a:xfrm>
            <a:off x="665164" y="1506366"/>
            <a:ext cx="791051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7675" algn="just"/>
            <a:r>
              <a:rPr 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Электровакуумные приборы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33CC"/>
                </a:solidFill>
                <a:effectLst/>
                <a:ea typeface="Calibri" pitchFamily="34" charset="0"/>
                <a:cs typeface="Times New Roman" pitchFamily="18" charset="0"/>
              </a:rPr>
              <a:t>обеспечивают преобразование световых сигналов в электрический аналог с высоким временным разрешением и линейным током и дальнейшую передачу в системы </a:t>
            </a:r>
            <a:r>
              <a:rPr 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регистрации быстропротекающих физических процессов, сопровождающихся световым излучением.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33CC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8124" y="3110509"/>
            <a:ext cx="4154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</a:rPr>
              <a:t>Направления работ ФГУП «ВНИИА»</a:t>
            </a:r>
            <a:endParaRPr lang="ru-RU" sz="2000" dirty="0">
              <a:solidFill>
                <a:srgbClr val="0033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11563" y="1006475"/>
            <a:ext cx="1515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</a:rPr>
              <a:t>Назначение</a:t>
            </a:r>
            <a:endParaRPr lang="ru-RU" sz="2000" dirty="0">
              <a:solidFill>
                <a:srgbClr val="0033CC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8239125" y="6316664"/>
            <a:ext cx="471488" cy="541336"/>
          </a:xfrm>
        </p:spPr>
        <p:txBody>
          <a:bodyPr/>
          <a:lstStyle/>
          <a:p>
            <a:pPr>
              <a:defRPr/>
            </a:pPr>
            <a:fld id="{740F85FD-E2F8-4359-9401-2E322131102F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13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492" y="0"/>
            <a:ext cx="6903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33CC"/>
                </a:solidFill>
                <a:cs typeface="Arial" pitchFamily="34" charset="0"/>
              </a:rPr>
              <a:t>Электровакуумные приборы для детекторов </a:t>
            </a:r>
            <a:br>
              <a:rPr lang="ru-RU" sz="2400" b="1" dirty="0">
                <a:solidFill>
                  <a:srgbClr val="0033CC"/>
                </a:solidFill>
                <a:cs typeface="Arial" pitchFamily="34" charset="0"/>
              </a:rPr>
            </a:br>
            <a:r>
              <a:rPr lang="ru-RU" sz="2400" b="1" dirty="0">
                <a:solidFill>
                  <a:srgbClr val="0033CC"/>
                </a:solidFill>
                <a:cs typeface="Arial" pitchFamily="34" charset="0"/>
              </a:rPr>
              <a:t>ионизирующих излучений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39125" y="6316663"/>
            <a:ext cx="500063" cy="541337"/>
          </a:xfrm>
        </p:spPr>
        <p:txBody>
          <a:bodyPr/>
          <a:lstStyle/>
          <a:p>
            <a:pPr>
              <a:defRPr/>
            </a:pPr>
            <a:fld id="{740F85FD-E2F8-4359-9401-2E322131102F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14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750" y="0"/>
            <a:ext cx="7741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Моделирование физических </a:t>
            </a:r>
            <a:r>
              <a:rPr lang="ru-RU" sz="2400" b="1" dirty="0" smtClean="0">
                <a:solidFill>
                  <a:srgbClr val="0033CC"/>
                </a:solidFill>
              </a:rPr>
              <a:t>процессов при разработке </a:t>
            </a:r>
          </a:p>
          <a:p>
            <a:r>
              <a:rPr lang="ru-RU" sz="2400" b="1" dirty="0" smtClean="0">
                <a:solidFill>
                  <a:srgbClr val="0033CC"/>
                </a:solidFill>
              </a:rPr>
              <a:t>вакуумным фотоэлектронным </a:t>
            </a:r>
            <a:r>
              <a:rPr lang="ru-RU" sz="2400" b="1" dirty="0">
                <a:solidFill>
                  <a:srgbClr val="0033CC"/>
                </a:solidFill>
              </a:rPr>
              <a:t>приборам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24401" y="974168"/>
            <a:ext cx="3263845" cy="153303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68198" y="2547683"/>
            <a:ext cx="2498169" cy="109441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63441" y="2753897"/>
            <a:ext cx="1831707" cy="204153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943626" y="3687557"/>
            <a:ext cx="2008801" cy="11980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0" name="Рисунок 9" descr="E:\РАБОТА\удаленка\pirs develop\Aspira new\2 поверхности правильный расчет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809" y="4987625"/>
            <a:ext cx="1574867" cy="161864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flipV="1">
            <a:off x="6616294" y="4925723"/>
            <a:ext cx="2364976" cy="13753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76225" y="1347560"/>
            <a:ext cx="438721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ru-RU" dirty="0">
                <a:solidFill>
                  <a:srgbClr val="0033CC"/>
                </a:solidFill>
              </a:rPr>
              <a:t>Разработка и оптимизация электронно-оптических систем </a:t>
            </a:r>
            <a:r>
              <a:rPr lang="ru-RU" dirty="0" smtClean="0">
                <a:solidFill>
                  <a:srgbClr val="0033CC"/>
                </a:solidFill>
              </a:rPr>
              <a:t>ЭВП:</a:t>
            </a:r>
          </a:p>
          <a:p>
            <a:pPr marL="361950" indent="352425"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ru-RU" dirty="0" smtClean="0">
                <a:solidFill>
                  <a:srgbClr val="0033CC"/>
                </a:solidFill>
              </a:rPr>
              <a:t>хронографических </a:t>
            </a:r>
            <a:r>
              <a:rPr lang="ru-RU" dirty="0">
                <a:solidFill>
                  <a:srgbClr val="0033CC"/>
                </a:solidFill>
              </a:rPr>
              <a:t>ЭОП, ФЭУ и ЭОП </a:t>
            </a:r>
            <a:r>
              <a:rPr lang="ru-RU" dirty="0" smtClean="0">
                <a:solidFill>
                  <a:srgbClr val="0033CC"/>
                </a:solidFill>
              </a:rPr>
              <a:t>УЯ; </a:t>
            </a:r>
            <a:endParaRPr lang="ru-RU" dirty="0">
              <a:solidFill>
                <a:srgbClr val="0033CC"/>
              </a:solidFill>
            </a:endParaRPr>
          </a:p>
          <a:p>
            <a:pPr indent="3619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3CC"/>
                </a:solidFill>
              </a:rPr>
              <a:t>Моделирование процессов ионной бомбардировки в ЭВП с целью </a:t>
            </a:r>
            <a:r>
              <a:rPr lang="ru-RU" dirty="0" smtClean="0">
                <a:solidFill>
                  <a:srgbClr val="0033CC"/>
                </a:solidFill>
              </a:rPr>
              <a:t>увеличения </a:t>
            </a:r>
            <a:r>
              <a:rPr lang="ru-RU" dirty="0">
                <a:solidFill>
                  <a:srgbClr val="0033CC"/>
                </a:solidFill>
              </a:rPr>
              <a:t>их </a:t>
            </a:r>
            <a:r>
              <a:rPr lang="ru-RU" dirty="0" smtClean="0">
                <a:solidFill>
                  <a:srgbClr val="0033CC"/>
                </a:solidFill>
              </a:rPr>
              <a:t>долговечности;</a:t>
            </a:r>
            <a:endParaRPr lang="ru-RU" dirty="0">
              <a:solidFill>
                <a:srgbClr val="0033CC"/>
              </a:solidFill>
            </a:endParaRPr>
          </a:p>
          <a:p>
            <a:pPr indent="3619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3CC"/>
                </a:solidFill>
              </a:rPr>
              <a:t>Моделирование технологических процессов изготовления ЭВП: </a:t>
            </a:r>
          </a:p>
          <a:p>
            <a:pPr marL="361950" indent="3524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33CC"/>
                </a:solidFill>
              </a:rPr>
              <a:t>термическое </a:t>
            </a:r>
            <a:r>
              <a:rPr lang="ru-RU" dirty="0" err="1">
                <a:solidFill>
                  <a:srgbClr val="0033CC"/>
                </a:solidFill>
              </a:rPr>
              <a:t>обезгаживание</a:t>
            </a:r>
            <a:r>
              <a:rPr lang="ru-RU" dirty="0">
                <a:solidFill>
                  <a:srgbClr val="0033CC"/>
                </a:solidFill>
              </a:rPr>
              <a:t> (распределение температуры, испарение </a:t>
            </a:r>
            <a:r>
              <a:rPr lang="en-US" dirty="0">
                <a:solidFill>
                  <a:srgbClr val="0033CC"/>
                </a:solidFill>
              </a:rPr>
              <a:t>Sb</a:t>
            </a:r>
            <a:r>
              <a:rPr lang="ru-RU" dirty="0">
                <a:solidFill>
                  <a:srgbClr val="0033CC"/>
                </a:solidFill>
              </a:rPr>
              <a:t>);</a:t>
            </a:r>
          </a:p>
          <a:p>
            <a:pPr marL="361950" indent="3524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33CC"/>
                </a:solidFill>
              </a:rPr>
              <a:t>электронно-лучевое </a:t>
            </a:r>
            <a:r>
              <a:rPr lang="ru-RU" dirty="0" err="1">
                <a:solidFill>
                  <a:srgbClr val="0033CC"/>
                </a:solidFill>
              </a:rPr>
              <a:t>обезгаживание</a:t>
            </a:r>
            <a:r>
              <a:rPr lang="ru-RU" dirty="0">
                <a:solidFill>
                  <a:srgbClr val="0033CC"/>
                </a:solidFill>
              </a:rPr>
              <a:t> МКП;</a:t>
            </a:r>
          </a:p>
          <a:p>
            <a:pPr marL="361950" indent="3524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33CC"/>
                </a:solidFill>
              </a:rPr>
              <a:t>вакуумное напыление </a:t>
            </a:r>
            <a:r>
              <a:rPr lang="ru-RU" dirty="0" smtClean="0">
                <a:solidFill>
                  <a:srgbClr val="0033CC"/>
                </a:solidFill>
              </a:rPr>
              <a:t>металлов (расчет неравномерности);</a:t>
            </a:r>
            <a:endParaRPr lang="ru-RU" dirty="0">
              <a:solidFill>
                <a:srgbClr val="0033CC"/>
              </a:solidFill>
            </a:endParaRPr>
          </a:p>
          <a:p>
            <a:pPr indent="3619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3CC"/>
                </a:solidFill>
              </a:rPr>
              <a:t>Оптимизация конструкций узлов электронно-лучевого </a:t>
            </a:r>
            <a:r>
              <a:rPr lang="ru-RU" dirty="0" err="1">
                <a:solidFill>
                  <a:srgbClr val="0033CC"/>
                </a:solidFill>
              </a:rPr>
              <a:t>обезгаживания</a:t>
            </a:r>
            <a:r>
              <a:rPr lang="ru-RU" dirty="0">
                <a:solidFill>
                  <a:srgbClr val="0033CC"/>
                </a:solidFill>
              </a:rPr>
              <a:t> установок финишной сборки</a:t>
            </a:r>
            <a:r>
              <a:rPr lang="ru-RU" dirty="0" smtClean="0">
                <a:solidFill>
                  <a:srgbClr val="0033CC"/>
                </a:solidFill>
              </a:rPr>
              <a:t>.</a:t>
            </a:r>
            <a:endParaRPr lang="ru-RU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146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39125" y="6316663"/>
            <a:ext cx="423863" cy="541337"/>
          </a:xfrm>
        </p:spPr>
        <p:txBody>
          <a:bodyPr/>
          <a:lstStyle/>
          <a:p>
            <a:pPr>
              <a:defRPr/>
            </a:pPr>
            <a:fld id="{740F85FD-E2F8-4359-9401-2E322131102F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15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750" y="0"/>
            <a:ext cx="5929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0" indent="-457200">
              <a:defRPr/>
            </a:pPr>
            <a:r>
              <a:rPr lang="ru-RU" sz="2400" b="1" dirty="0">
                <a:solidFill>
                  <a:srgbClr val="0033CC"/>
                </a:solidFill>
              </a:rPr>
              <a:t>Ключевая компетенция:</a:t>
            </a:r>
          </a:p>
          <a:p>
            <a:pPr marL="457200" lvl="0" indent="-457200">
              <a:defRPr/>
            </a:pPr>
            <a:r>
              <a:rPr lang="ru-RU" sz="2400" b="1" dirty="0">
                <a:solidFill>
                  <a:srgbClr val="0033CC"/>
                </a:solidFill>
              </a:rPr>
              <a:t>Технология сборки ФЭУ методом </a:t>
            </a:r>
            <a:r>
              <a:rPr lang="ru-RU" sz="2400" b="1" dirty="0" smtClean="0">
                <a:solidFill>
                  <a:srgbClr val="0033CC"/>
                </a:solidFill>
              </a:rPr>
              <a:t>переноса</a:t>
            </a:r>
            <a:endParaRPr lang="ru-RU" sz="2400" b="1" dirty="0">
              <a:solidFill>
                <a:srgbClr val="0033CC"/>
              </a:solidFill>
            </a:endParaRPr>
          </a:p>
        </p:txBody>
      </p:sp>
      <p:pic>
        <p:nvPicPr>
          <p:cNvPr id="6" name="Picture 11" descr="Принципиальная схема установки  финишной обработки"/>
          <p:cNvPicPr>
            <a:picLocks noChangeAspect="1" noChangeArrowheads="1"/>
          </p:cNvPicPr>
          <p:nvPr/>
        </p:nvPicPr>
        <p:blipFill>
          <a:blip r:embed="rId2" cstate="screen"/>
          <a:srcRect l="13781" t="24737" r="26816" b="37623"/>
          <a:stretch>
            <a:fillRect/>
          </a:stretch>
        </p:blipFill>
        <p:spPr bwMode="auto">
          <a:xfrm>
            <a:off x="2780588" y="914400"/>
            <a:ext cx="3358708" cy="1966715"/>
          </a:xfrm>
          <a:prstGeom prst="rect">
            <a:avLst/>
          </a:prstGeom>
          <a:noFill/>
        </p:spPr>
      </p:pic>
      <p:pic>
        <p:nvPicPr>
          <p:cNvPr id="7" name="Picture 2" descr="C:\Users\Lenovo\Desktop\Материалы по ЭВП\IMG_016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502105" y="3260489"/>
            <a:ext cx="1743405" cy="1692128"/>
          </a:xfrm>
          <a:prstGeom prst="rect">
            <a:avLst/>
          </a:prstGeom>
          <a:noFill/>
        </p:spPr>
      </p:pic>
      <p:pic>
        <p:nvPicPr>
          <p:cNvPr id="8" name="Picture 4" descr="C:\Users\Lenovo\Desktop\Материалы по ЭВП\IMG_016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715168" y="4860181"/>
            <a:ext cx="1245272" cy="1764136"/>
          </a:xfrm>
          <a:prstGeom prst="rect">
            <a:avLst/>
          </a:prstGeom>
          <a:noFill/>
        </p:spPr>
      </p:pic>
      <p:pic>
        <p:nvPicPr>
          <p:cNvPr id="9" name="Picture 3" descr="C:\Users\Lenovo\Desktop\Материалы по ЭВП\IMG_016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35809" y="3429000"/>
            <a:ext cx="3407854" cy="2555891"/>
          </a:xfrm>
          <a:prstGeom prst="rect">
            <a:avLst/>
          </a:prstGeom>
          <a:noFill/>
        </p:spPr>
      </p:pic>
      <p:pic>
        <p:nvPicPr>
          <p:cNvPr id="10" name="Picture 5" descr="C:\Users\Lenovo\Desktop\Материалы по ЭВП\IMG_0150.JPG"/>
          <p:cNvPicPr>
            <a:picLocks noChangeAspect="1" noChangeArrowheads="1"/>
          </p:cNvPicPr>
          <p:nvPr/>
        </p:nvPicPr>
        <p:blipFill>
          <a:blip r:embed="rId6" cstate="screen"/>
          <a:srcRect t="-817"/>
          <a:stretch>
            <a:fillRect/>
          </a:stretch>
        </p:blipFill>
        <p:spPr bwMode="auto">
          <a:xfrm rot="5400000">
            <a:off x="6761160" y="2810682"/>
            <a:ext cx="1689271" cy="1908005"/>
          </a:xfrm>
          <a:prstGeom prst="rect">
            <a:avLst/>
          </a:prstGeom>
          <a:noFill/>
        </p:spPr>
      </p:pic>
      <p:pic>
        <p:nvPicPr>
          <p:cNvPr id="11" name="Picture 6" descr="C:\Users\Lenovo\Desktop\Материалы по ЭВП\IMG_0165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rot="5400000">
            <a:off x="6899523" y="4500268"/>
            <a:ext cx="1412543" cy="1908004"/>
          </a:xfrm>
          <a:prstGeom prst="rect">
            <a:avLst/>
          </a:prstGeom>
          <a:noFill/>
        </p:spPr>
      </p:pic>
      <p:cxnSp>
        <p:nvCxnSpPr>
          <p:cNvPr id="12" name="AutoShape 9"/>
          <p:cNvCxnSpPr>
            <a:cxnSpLocks noChangeShapeType="1"/>
          </p:cNvCxnSpPr>
          <p:nvPr/>
        </p:nvCxnSpPr>
        <p:spPr bwMode="auto">
          <a:xfrm flipH="1" flipV="1">
            <a:off x="1947864" y="4491603"/>
            <a:ext cx="1176336" cy="117717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</p:spPr>
      </p:cxnSp>
      <p:cxnSp>
        <p:nvCxnSpPr>
          <p:cNvPr id="13" name="AutoShape 9"/>
          <p:cNvCxnSpPr>
            <a:cxnSpLocks noChangeShapeType="1"/>
          </p:cNvCxnSpPr>
          <p:nvPr/>
        </p:nvCxnSpPr>
        <p:spPr bwMode="auto">
          <a:xfrm flipH="1">
            <a:off x="1876425" y="4978256"/>
            <a:ext cx="1247775" cy="555769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</p:spPr>
      </p:cxnSp>
      <p:cxnSp>
        <p:nvCxnSpPr>
          <p:cNvPr id="14" name="AutoShape 9"/>
          <p:cNvCxnSpPr>
            <a:cxnSpLocks noChangeShapeType="1"/>
            <a:endCxn id="10" idx="2"/>
          </p:cNvCxnSpPr>
          <p:nvPr/>
        </p:nvCxnSpPr>
        <p:spPr bwMode="auto">
          <a:xfrm flipV="1">
            <a:off x="5657850" y="3764685"/>
            <a:ext cx="993943" cy="726918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</p:spPr>
      </p:cxnSp>
      <p:cxnSp>
        <p:nvCxnSpPr>
          <p:cNvPr id="15" name="AutoShape 9"/>
          <p:cNvCxnSpPr>
            <a:cxnSpLocks noChangeShapeType="1"/>
            <a:endCxn id="11" idx="2"/>
          </p:cNvCxnSpPr>
          <p:nvPr/>
        </p:nvCxnSpPr>
        <p:spPr bwMode="auto">
          <a:xfrm>
            <a:off x="5657850" y="5048250"/>
            <a:ext cx="993943" cy="406021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</p:spPr>
      </p:cxnSp>
      <p:sp>
        <p:nvSpPr>
          <p:cNvPr id="16" name="TextBox 15"/>
          <p:cNvSpPr txBox="1"/>
          <p:nvPr/>
        </p:nvSpPr>
        <p:spPr>
          <a:xfrm>
            <a:off x="228600" y="2108816"/>
            <a:ext cx="2228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Корпус ФЭУ внутри </a:t>
            </a:r>
            <a:r>
              <a:rPr lang="ru-RU" sz="1400" b="1" dirty="0" smtClean="0">
                <a:solidFill>
                  <a:srgbClr val="0033CC"/>
                </a:solidFill>
                <a:cs typeface="Times New Roman" pitchFamily="18" charset="0"/>
              </a:rPr>
              <a:t>установки финишной </a:t>
            </a:r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сборки до и </a:t>
            </a:r>
            <a:r>
              <a:rPr lang="ru-RU" sz="1400" b="1" dirty="0" smtClean="0">
                <a:solidFill>
                  <a:srgbClr val="0033CC"/>
                </a:solidFill>
                <a:cs typeface="Times New Roman" pitchFamily="18" charset="0"/>
              </a:rPr>
              <a:t>после переноса </a:t>
            </a:r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и герметизации </a:t>
            </a:r>
            <a:endParaRPr lang="en-US" sz="1400" b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6500" y="1655271"/>
            <a:ext cx="25526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Входные окна ФЭУ с </a:t>
            </a:r>
            <a:r>
              <a:rPr lang="ru-RU" sz="1400" b="1" dirty="0" err="1">
                <a:solidFill>
                  <a:srgbClr val="0033CC"/>
                </a:solidFill>
                <a:cs typeface="Times New Roman" pitchFamily="18" charset="0"/>
              </a:rPr>
              <a:t>напыленным</a:t>
            </a:r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 фотокатодом внутри установки финишной сборки до и после переноса и  герметизации </a:t>
            </a:r>
            <a:endParaRPr lang="en-US" sz="1400" b="1" dirty="0">
              <a:solidFill>
                <a:srgbClr val="0033CC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672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39126" y="6318250"/>
            <a:ext cx="442912" cy="425450"/>
          </a:xfrm>
        </p:spPr>
        <p:txBody>
          <a:bodyPr/>
          <a:lstStyle/>
          <a:p>
            <a:pPr>
              <a:defRPr/>
            </a:pPr>
            <a:fld id="{740F85FD-E2F8-4359-9401-2E322131102F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16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750" y="0"/>
            <a:ext cx="58442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</a:rPr>
              <a:t>Метрологическая база производства ФЭУ</a:t>
            </a:r>
            <a:r>
              <a:rPr lang="ru-RU" sz="2400" b="1" dirty="0">
                <a:solidFill>
                  <a:srgbClr val="0033CC"/>
                </a:solidFill>
              </a:rPr>
              <a:t/>
            </a:r>
            <a:br>
              <a:rPr lang="ru-RU" sz="2400" b="1" dirty="0">
                <a:solidFill>
                  <a:srgbClr val="0033CC"/>
                </a:solidFill>
              </a:rPr>
            </a:br>
            <a:r>
              <a:rPr lang="ru-RU" sz="2400" b="1" dirty="0">
                <a:solidFill>
                  <a:srgbClr val="0033CC"/>
                </a:solidFill>
              </a:rPr>
              <a:t>Единый комплекс измерения </a:t>
            </a:r>
            <a:r>
              <a:rPr lang="ru-RU" sz="2400" b="1" dirty="0" smtClean="0">
                <a:solidFill>
                  <a:srgbClr val="0033CC"/>
                </a:solidFill>
              </a:rPr>
              <a:t>параметров</a:t>
            </a:r>
          </a:p>
          <a:p>
            <a:r>
              <a:rPr lang="ru-RU" sz="2400" b="1" dirty="0" smtClean="0">
                <a:solidFill>
                  <a:srgbClr val="0033CC"/>
                </a:solidFill>
              </a:rPr>
              <a:t>ФЭУ </a:t>
            </a:r>
            <a:r>
              <a:rPr lang="ru-RU" sz="2400" b="1" dirty="0">
                <a:solidFill>
                  <a:srgbClr val="0033CC"/>
                </a:solidFill>
              </a:rPr>
              <a:t>и фотоэлементов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8272" y="1326722"/>
            <a:ext cx="2921985" cy="209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 descr="G:\55512-13-000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36267" y="1023395"/>
            <a:ext cx="2078758" cy="240560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0025" y="3670399"/>
            <a:ext cx="7391400" cy="294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solidFill>
                  <a:srgbClr val="0033CC"/>
                </a:solidFill>
              </a:rPr>
              <a:t>Система автоматического сбора и обработки </a:t>
            </a:r>
            <a:r>
              <a:rPr lang="ru-RU" dirty="0" smtClean="0">
                <a:solidFill>
                  <a:srgbClr val="0033CC"/>
                </a:solidFill>
              </a:rPr>
              <a:t>данных;</a:t>
            </a:r>
            <a:endParaRPr lang="ru-RU" dirty="0">
              <a:solidFill>
                <a:srgbClr val="0033CC"/>
              </a:solidFill>
            </a:endParaRPr>
          </a:p>
          <a:p>
            <a:pPr marL="285750" indent="-285750">
              <a:spcAft>
                <a:spcPts val="40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solidFill>
                  <a:srgbClr val="0033CC"/>
                </a:solidFill>
              </a:rPr>
              <a:t>Возможность удаленного управления всеми </a:t>
            </a:r>
            <a:r>
              <a:rPr lang="ru-RU" dirty="0" smtClean="0">
                <a:solidFill>
                  <a:srgbClr val="0033CC"/>
                </a:solidFill>
              </a:rPr>
              <a:t>блоками;</a:t>
            </a:r>
            <a:endParaRPr lang="ru-RU" dirty="0">
              <a:solidFill>
                <a:srgbClr val="0033CC"/>
              </a:solidFill>
            </a:endParaRPr>
          </a:p>
          <a:p>
            <a:pPr marL="285750" indent="-285750">
              <a:spcAft>
                <a:spcPts val="40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solidFill>
                  <a:srgbClr val="0033CC"/>
                </a:solidFill>
              </a:rPr>
              <a:t>Измерение всех импульсных параметров ФЭУ и </a:t>
            </a:r>
            <a:r>
              <a:rPr lang="ru-RU" dirty="0" smtClean="0">
                <a:solidFill>
                  <a:srgbClr val="0033CC"/>
                </a:solidFill>
              </a:rPr>
              <a:t>ФЭ;</a:t>
            </a:r>
            <a:endParaRPr lang="ru-RU" dirty="0">
              <a:solidFill>
                <a:srgbClr val="0033CC"/>
              </a:solidFill>
            </a:endParaRPr>
          </a:p>
          <a:p>
            <a:pPr marL="285750" indent="-285750">
              <a:spcAft>
                <a:spcPts val="40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solidFill>
                  <a:srgbClr val="0033CC"/>
                </a:solidFill>
              </a:rPr>
              <a:t>Современные средства </a:t>
            </a:r>
            <a:r>
              <a:rPr lang="ru-RU" dirty="0" smtClean="0">
                <a:solidFill>
                  <a:srgbClr val="0033CC"/>
                </a:solidFill>
              </a:rPr>
              <a:t>измерения;</a:t>
            </a:r>
            <a:endParaRPr lang="ru-RU" dirty="0">
              <a:solidFill>
                <a:srgbClr val="0033CC"/>
              </a:solidFill>
            </a:endParaRPr>
          </a:p>
          <a:p>
            <a:pPr marL="285750" indent="-285750">
              <a:spcAft>
                <a:spcPts val="40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solidFill>
                  <a:srgbClr val="0033CC"/>
                </a:solidFill>
              </a:rPr>
              <a:t>Компактное размещение на одной приборной </a:t>
            </a:r>
            <a:r>
              <a:rPr lang="ru-RU" dirty="0" smtClean="0">
                <a:solidFill>
                  <a:srgbClr val="0033CC"/>
                </a:solidFill>
              </a:rPr>
              <a:t>стойке;</a:t>
            </a:r>
            <a:endParaRPr lang="ru-RU" dirty="0">
              <a:solidFill>
                <a:srgbClr val="0033CC"/>
              </a:solidFill>
            </a:endParaRPr>
          </a:p>
          <a:p>
            <a:pPr marL="285750" indent="-285750">
              <a:spcAft>
                <a:spcPts val="400"/>
              </a:spcAft>
              <a:buFont typeface="Courier New" panose="02070309020205020404" pitchFamily="49" charset="0"/>
              <a:buChar char="o"/>
              <a:defRPr/>
            </a:pPr>
            <a:r>
              <a:rPr lang="ru-RU" dirty="0">
                <a:solidFill>
                  <a:srgbClr val="0033CC"/>
                </a:solidFill>
              </a:rPr>
              <a:t>Модульная </a:t>
            </a:r>
            <a:r>
              <a:rPr lang="ru-RU" dirty="0" smtClean="0">
                <a:solidFill>
                  <a:srgbClr val="0033CC"/>
                </a:solidFill>
              </a:rPr>
              <a:t>конструкция.</a:t>
            </a:r>
          </a:p>
          <a:p>
            <a:pPr marL="285750" indent="-285750">
              <a:spcAft>
                <a:spcPts val="400"/>
              </a:spcAft>
              <a:buFont typeface="Courier New" panose="02070309020205020404" pitchFamily="49" charset="0"/>
              <a:buChar char="o"/>
              <a:defRPr/>
            </a:pPr>
            <a:endParaRPr lang="ru-RU" dirty="0" smtClean="0">
              <a:solidFill>
                <a:srgbClr val="0033CC"/>
              </a:solidFill>
            </a:endParaRPr>
          </a:p>
          <a:p>
            <a:pPr indent="432000">
              <a:spcAft>
                <a:spcPts val="400"/>
              </a:spcAft>
              <a:defRPr/>
            </a:pPr>
            <a:r>
              <a:rPr lang="ru-RU" dirty="0" smtClean="0"/>
              <a:t>А так же используется аттестованная поверочная установка на основе эталона 2 разряда (активность источника </a:t>
            </a:r>
            <a:r>
              <a:rPr lang="ru-RU" baseline="30000" dirty="0" smtClean="0"/>
              <a:t>60</a:t>
            </a:r>
            <a:r>
              <a:rPr lang="ru-RU" dirty="0" smtClean="0"/>
              <a:t>Со от 0,4 до 100 Ки)</a:t>
            </a:r>
            <a:endParaRPr lang="en-US" dirty="0" smtClean="0"/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5575" y="1019175"/>
            <a:ext cx="2276475" cy="225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534150" y="3324225"/>
            <a:ext cx="2089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Поверочная гамма </a:t>
            </a:r>
          </a:p>
          <a:p>
            <a:pPr algn="ctr"/>
            <a:r>
              <a:rPr lang="ru-RU" dirty="0" smtClean="0"/>
              <a:t>установка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44221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атериалы ЭВП\Листовки\ФЭУ\_СНФТ3-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70695" y="1574088"/>
            <a:ext cx="1553860" cy="1106590"/>
          </a:xfrm>
          <a:prstGeom prst="rect">
            <a:avLst/>
          </a:prstGeom>
          <a:noFill/>
        </p:spPr>
      </p:pic>
      <p:pic>
        <p:nvPicPr>
          <p:cNvPr id="6" name="Picture 4" descr="D:\Материалы ЭВП\Листовки\ФЭУ\_СДФ2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81958" y="1947482"/>
            <a:ext cx="618082" cy="733196"/>
          </a:xfrm>
          <a:prstGeom prst="rect">
            <a:avLst/>
          </a:prstGeom>
          <a:noFill/>
        </p:spPr>
      </p:pic>
      <p:pic>
        <p:nvPicPr>
          <p:cNvPr id="7" name="Picture 5" descr="D:\Материалы ЭВП\Листовки\ФЭУ\_СДФ15М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49795" y="2059935"/>
            <a:ext cx="452156" cy="542588"/>
          </a:xfrm>
          <a:prstGeom prst="rect">
            <a:avLst/>
          </a:prstGeom>
          <a:noFill/>
        </p:spPr>
      </p:pic>
      <p:pic>
        <p:nvPicPr>
          <p:cNvPr id="8" name="Picture 6" descr="D:\Материалы ЭВП\Листовки\ФЭУ\_СДФ2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838831" y="1964442"/>
            <a:ext cx="677722" cy="734326"/>
          </a:xfrm>
          <a:prstGeom prst="rect">
            <a:avLst/>
          </a:prstGeom>
          <a:noFill/>
        </p:spPr>
      </p:pic>
      <p:pic>
        <p:nvPicPr>
          <p:cNvPr id="15" name="Picture 2" descr="D:\Материалы ЭВП\Листовки\_ТНФТ115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7059" y="3751142"/>
            <a:ext cx="2183334" cy="1358519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118940" y="4143062"/>
            <a:ext cx="1499229" cy="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924175" y="4521571"/>
            <a:ext cx="2095500" cy="216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748088" y="3795713"/>
            <a:ext cx="26003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39126" y="6316663"/>
            <a:ext cx="471487" cy="425450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17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750" y="0"/>
            <a:ext cx="66691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Фотоэлектронные умножители и фотоэлементы</a:t>
            </a:r>
            <a:br>
              <a:rPr lang="ru-RU" sz="2400" b="1" dirty="0">
                <a:solidFill>
                  <a:srgbClr val="0033CC"/>
                </a:solidFill>
              </a:rPr>
            </a:br>
            <a:r>
              <a:rPr lang="ru-RU" sz="2400" b="1" dirty="0">
                <a:solidFill>
                  <a:srgbClr val="0033CC"/>
                </a:solidFill>
              </a:rPr>
              <a:t>производства ФГУП «ВНИИА»</a:t>
            </a:r>
            <a:endParaRPr lang="ru-RU" sz="2400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2208" y="1109543"/>
            <a:ext cx="339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33CC"/>
                </a:solidFill>
                <a:cs typeface="Times New Roman" pitchFamily="18" charset="0"/>
              </a:rPr>
              <a:t>ФЭУ:</a:t>
            </a:r>
            <a:r>
              <a:rPr lang="ru-RU" b="1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33CC"/>
                </a:solidFill>
                <a:cs typeface="Times New Roman" pitchFamily="18" charset="0"/>
              </a:rPr>
              <a:t>СНФТ3-1, СНФТ5-1, СНФТ22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22041" y="1574088"/>
            <a:ext cx="3033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33CC"/>
                </a:solidFill>
                <a:cs typeface="Times New Roman" pitchFamily="18" charset="0"/>
              </a:rPr>
              <a:t>ФЭ: </a:t>
            </a:r>
            <a:r>
              <a:rPr lang="ru-RU" b="1" dirty="0">
                <a:solidFill>
                  <a:srgbClr val="0033CC"/>
                </a:solidFill>
                <a:cs typeface="Times New Roman" pitchFamily="18" charset="0"/>
              </a:rPr>
              <a:t>СДФ15М, СДФ20, </a:t>
            </a:r>
            <a:r>
              <a:rPr lang="ru-RU" b="1" dirty="0" smtClean="0">
                <a:solidFill>
                  <a:srgbClr val="0033CC"/>
                </a:solidFill>
                <a:cs typeface="Times New Roman" pitchFamily="18" charset="0"/>
              </a:rPr>
              <a:t>СДФ21</a:t>
            </a:r>
            <a:endParaRPr lang="ru-RU" b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288" y="3081383"/>
            <a:ext cx="1778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>
                <a:solidFill>
                  <a:srgbClr val="0033CC"/>
                </a:solidFill>
              </a:rPr>
              <a:t>ФЭУ ТНФТ85 </a:t>
            </a:r>
          </a:p>
          <a:p>
            <a:pPr algn="ctr"/>
            <a:r>
              <a:rPr lang="ru-RU" b="1" dirty="0">
                <a:solidFill>
                  <a:srgbClr val="0033CC"/>
                </a:solidFill>
              </a:rPr>
              <a:t>(</a:t>
            </a:r>
            <a:r>
              <a:rPr lang="ru-RU" b="1" dirty="0">
                <a:solidFill>
                  <a:srgbClr val="C00000"/>
                </a:solidFill>
              </a:rPr>
              <a:t>аналог ФЭУ-85</a:t>
            </a:r>
            <a:r>
              <a:rPr lang="ru-RU" b="1" dirty="0" smtClean="0">
                <a:solidFill>
                  <a:srgbClr val="0033CC"/>
                </a:solidFill>
              </a:rPr>
              <a:t>)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5151" y="2626157"/>
            <a:ext cx="3000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0033CC"/>
                </a:solidFill>
              </a:rPr>
              <a:t>ФЭУ ТНФТ125 </a:t>
            </a:r>
          </a:p>
          <a:p>
            <a:r>
              <a:rPr lang="ru-RU" b="1" dirty="0">
                <a:solidFill>
                  <a:srgbClr val="0033CC"/>
                </a:solidFill>
              </a:rPr>
              <a:t>(аналог ФЭУ-125, </a:t>
            </a:r>
            <a:r>
              <a:rPr lang="ru-RU" b="1" dirty="0">
                <a:solidFill>
                  <a:srgbClr val="C00000"/>
                </a:solidFill>
              </a:rPr>
              <a:t>а так же </a:t>
            </a:r>
            <a:r>
              <a:rPr lang="ru-RU" b="1" dirty="0" smtClean="0">
                <a:solidFill>
                  <a:srgbClr val="C00000"/>
                </a:solidFill>
              </a:rPr>
              <a:t>возможны к разработке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ФЭУ-139, ФЭУ-176</a:t>
            </a:r>
            <a:r>
              <a:rPr lang="ru-RU" b="1" dirty="0" smtClean="0">
                <a:solidFill>
                  <a:srgbClr val="0033CC"/>
                </a:solidFill>
              </a:rPr>
              <a:t>)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8963" y="3328988"/>
            <a:ext cx="1895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u="sng" dirty="0">
                <a:solidFill>
                  <a:srgbClr val="0033CC"/>
                </a:solidFill>
              </a:rPr>
              <a:t>ФЭУ ТНФТ202</a:t>
            </a:r>
          </a:p>
          <a:p>
            <a:r>
              <a:rPr lang="ru-RU" b="1" dirty="0">
                <a:solidFill>
                  <a:srgbClr val="0033CC"/>
                </a:solidFill>
              </a:rPr>
              <a:t>(</a:t>
            </a:r>
            <a:r>
              <a:rPr lang="ru-RU" b="1" dirty="0">
                <a:solidFill>
                  <a:srgbClr val="C00000"/>
                </a:solidFill>
              </a:rPr>
              <a:t>аналог ФЭУ-202</a:t>
            </a:r>
            <a:r>
              <a:rPr lang="ru-RU" b="1" dirty="0" smtClean="0">
                <a:solidFill>
                  <a:srgbClr val="0033CC"/>
                </a:solidFill>
              </a:rPr>
              <a:t>)</a:t>
            </a:r>
            <a:endParaRPr lang="ru-RU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72248786"/>
              </p:ext>
            </p:extLst>
          </p:nvPr>
        </p:nvGraphicFramePr>
        <p:xfrm>
          <a:off x="447677" y="1568450"/>
          <a:ext cx="8263677" cy="4114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011"/>
                <a:gridCol w="877357"/>
                <a:gridCol w="974017"/>
                <a:gridCol w="843526"/>
                <a:gridCol w="116840"/>
                <a:gridCol w="789882"/>
                <a:gridCol w="116840"/>
                <a:gridCol w="871917"/>
                <a:gridCol w="116840"/>
                <a:gridCol w="816447"/>
              </a:tblGrid>
              <a:tr h="28790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 параметра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Значение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79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СНФТ3-1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СНФТ5-1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СНФТ22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СДФ20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СДФ21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ru-RU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СДФ15М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T="45727" marB="45727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7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noProof="0" dirty="0" smtClean="0">
                          <a:effectLst/>
                        </a:rPr>
                        <a:t>Диапазон спектральной чувствительности,</a:t>
                      </a:r>
                      <a:r>
                        <a:rPr lang="en-US" sz="1400" b="1" kern="1200" noProof="0" dirty="0" smtClean="0">
                          <a:effectLst/>
                        </a:rPr>
                        <a:t> </a:t>
                      </a:r>
                      <a:r>
                        <a:rPr lang="ru-RU" sz="1400" b="1" kern="1200" noProof="0" dirty="0" err="1" smtClean="0">
                          <a:effectLst/>
                        </a:rPr>
                        <a:t>нм</a:t>
                      </a:r>
                      <a:r>
                        <a:rPr lang="ru-RU" sz="1400" b="1" kern="1200" noProof="0" dirty="0" smtClean="0">
                          <a:effectLst/>
                        </a:rPr>
                        <a:t> 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300-650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75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effectLst/>
                        </a:rPr>
                        <a:t>Чувствительность фотокатода,</a:t>
                      </a:r>
                      <a:r>
                        <a:rPr lang="en-US" sz="1400" b="1" kern="1200" dirty="0" smtClean="0">
                          <a:effectLst/>
                        </a:rPr>
                        <a:t> </a:t>
                      </a:r>
                      <a:r>
                        <a:rPr lang="ru-RU" sz="1400" b="1" kern="1200" dirty="0" smtClean="0">
                          <a:effectLst/>
                        </a:rPr>
                        <a:t>мкА/лм,</a:t>
                      </a:r>
                      <a:endParaRPr lang="en-US" sz="1400" b="1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effectLst/>
                        </a:rPr>
                        <a:t>не менее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kern="1200" dirty="0" smtClean="0">
                          <a:effectLst/>
                        </a:rPr>
                        <a:t>20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effectLst/>
                        </a:rPr>
                        <a:t>Диаметр фотокатода, мм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50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50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50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50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12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25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effectLst/>
                        </a:rPr>
                        <a:t>Анодная чувствительность, А/лм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endParaRPr lang="ru-RU" sz="1600"/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-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-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-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effectLst/>
                        </a:rPr>
                        <a:t>Предел линейности анодного тока, А,</a:t>
                      </a:r>
                      <a:endParaRPr lang="en-US" sz="1400" b="1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effectLst/>
                        </a:rPr>
                        <a:t>не менее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2,5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2,5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1,5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8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2,5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11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effectLst/>
                        </a:rPr>
                        <a:t>Длительность импульсной характеристики на полувысоте, </a:t>
                      </a:r>
                      <a:r>
                        <a:rPr lang="ru-RU" sz="1400" b="1" kern="1200" dirty="0" err="1" smtClean="0">
                          <a:effectLst/>
                        </a:rPr>
                        <a:t>нс</a:t>
                      </a:r>
                      <a:r>
                        <a:rPr lang="ru-RU" sz="1400" b="1" kern="1200" dirty="0" smtClean="0">
                          <a:effectLst/>
                        </a:rPr>
                        <a:t>,</a:t>
                      </a:r>
                      <a:endParaRPr lang="en-US" sz="1400" b="1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1" kern="1200" dirty="0" smtClean="0">
                          <a:effectLst/>
                        </a:rPr>
                        <a:t>не более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5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5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5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0" kern="1200" dirty="0" smtClean="0">
                          <a:effectLst/>
                        </a:rPr>
                        <a:t>1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0,1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0,5</a:t>
                      </a:r>
                      <a:endParaRPr lang="ru-RU" sz="14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err="1" smtClean="0">
                          <a:effectLst/>
                        </a:rPr>
                        <a:t>Темновой</a:t>
                      </a:r>
                      <a:r>
                        <a:rPr lang="ru-RU" sz="1400" b="1" kern="1200" dirty="0" smtClean="0">
                          <a:effectLst/>
                        </a:rPr>
                        <a:t> ток, А,</a:t>
                      </a:r>
                      <a:endParaRPr lang="en-US" sz="1400" b="1" kern="1200" dirty="0" smtClean="0"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effectLst/>
                        </a:rPr>
                        <a:t>не более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0,7×10</a:t>
                      </a:r>
                      <a:r>
                        <a:rPr lang="ru-RU" sz="1400" b="0" kern="1200" baseline="30000" dirty="0" smtClean="0">
                          <a:effectLst/>
                        </a:rPr>
                        <a:t>-6</a:t>
                      </a:r>
                      <a:endParaRPr lang="ru-RU" sz="1400" b="0" kern="12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0,7×10</a:t>
                      </a:r>
                      <a:r>
                        <a:rPr lang="ru-RU" sz="1400" b="0" kern="1200" baseline="30000" dirty="0" smtClean="0">
                          <a:effectLst/>
                        </a:rPr>
                        <a:t>-6</a:t>
                      </a:r>
                      <a:endParaRPr lang="ru-RU" sz="1400" b="0" kern="12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0,05×10</a:t>
                      </a:r>
                      <a:r>
                        <a:rPr lang="ru-RU" sz="1400" b="0" kern="1200" baseline="30000" dirty="0" smtClean="0">
                          <a:effectLst/>
                        </a:rPr>
                        <a:t>-6</a:t>
                      </a:r>
                      <a:endParaRPr lang="ru-RU" sz="1400" b="0" kern="12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0,1×10</a:t>
                      </a:r>
                      <a:r>
                        <a:rPr lang="ru-RU" sz="1400" b="0" kern="1200" baseline="30000" dirty="0" smtClean="0">
                          <a:effectLst/>
                        </a:rPr>
                        <a:t>-9</a:t>
                      </a:r>
                      <a:endParaRPr lang="ru-RU" sz="1400" b="0" kern="12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0,05×10</a:t>
                      </a:r>
                      <a:r>
                        <a:rPr lang="ru-RU" sz="1400" b="0" kern="1200" baseline="30000" dirty="0" smtClean="0">
                          <a:effectLst/>
                        </a:rPr>
                        <a:t>-9</a:t>
                      </a:r>
                      <a:endParaRPr lang="ru-RU" sz="1400" b="0" kern="12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kern="12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effectLst/>
                        </a:rPr>
                        <a:t>0,1×10</a:t>
                      </a:r>
                      <a:r>
                        <a:rPr lang="ru-RU" sz="1400" b="0" kern="1200" baseline="30000" dirty="0" smtClean="0">
                          <a:effectLst/>
                        </a:rPr>
                        <a:t>-9</a:t>
                      </a:r>
                      <a:endParaRPr lang="ru-RU" sz="1400" b="0" kern="1200" baseline="30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239126" y="6318250"/>
            <a:ext cx="490537" cy="425450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18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25575" y="457200"/>
            <a:ext cx="5383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srgbClr val="0033CC"/>
                </a:solidFill>
                <a:cs typeface="Times New Roman" pitchFamily="18" charset="0"/>
              </a:rPr>
              <a:t>Технические характеристики ФЭУ И </a:t>
            </a:r>
            <a:r>
              <a:rPr lang="ru-RU" sz="2400" b="1" dirty="0" smtClean="0">
                <a:solidFill>
                  <a:srgbClr val="0033CC"/>
                </a:solidFill>
                <a:cs typeface="Times New Roman" pitchFamily="18" charset="0"/>
              </a:rPr>
              <a:t>ФЭ</a:t>
            </a:r>
            <a:endParaRPr lang="ru-RU" sz="2400" b="1" dirty="0">
              <a:solidFill>
                <a:srgbClr val="0033CC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581-kpi.TC\AppData\Local\Microsoft\Windows\Temporary Internet Files\Content.Outlook\G6VXJRSL\IMG_169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9431" y="2922687"/>
            <a:ext cx="2497014" cy="1831144"/>
          </a:xfrm>
          <a:prstGeom prst="rect">
            <a:avLst/>
          </a:prstGeom>
          <a:noFill/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79084533"/>
              </p:ext>
            </p:extLst>
          </p:nvPr>
        </p:nvGraphicFramePr>
        <p:xfrm>
          <a:off x="3829051" y="2981393"/>
          <a:ext cx="5200648" cy="3345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055"/>
                <a:gridCol w="880500"/>
                <a:gridCol w="869246"/>
                <a:gridCol w="879847"/>
              </a:tblGrid>
              <a:tr h="231061"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Наименование параметра</a:t>
                      </a: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/>
                        <a:t>ТНФТ-85</a:t>
                      </a: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/>
                        <a:t>ТНФТ-74</a:t>
                      </a: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/>
                        <a:t>ТНФТ-115</a:t>
                      </a: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</a:tr>
              <a:tr h="554546"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Световая чувствительность фотокатода, </a:t>
                      </a:r>
                      <a:r>
                        <a:rPr lang="ru-RU" sz="1400" b="1" kern="1200" dirty="0" smtClean="0"/>
                        <a:t>мкА/лм,</a:t>
                      </a:r>
                      <a:endParaRPr lang="en-US" sz="1400" b="1" kern="1200" dirty="0" smtClean="0"/>
                    </a:p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ru-RU" sz="1400" b="1" kern="1200" dirty="0" smtClean="0"/>
                        <a:t>не </a:t>
                      </a:r>
                      <a:r>
                        <a:rPr lang="ru-RU" sz="1400" b="1" kern="1200" dirty="0"/>
                        <a:t>менее </a:t>
                      </a: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 dirty="0"/>
                        <a:t>30 </a:t>
                      </a:r>
                      <a:endParaRPr lang="ru-RU" sz="1400" b="0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/>
                        <a:t>20</a:t>
                      </a:r>
                      <a:endParaRPr lang="ru-RU" sz="1400" b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 dirty="0"/>
                        <a:t>60</a:t>
                      </a:r>
                      <a:endParaRPr lang="ru-RU" sz="1400" b="0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</a:tr>
              <a:tr h="554546"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Диапазон спектральной характеристики, нм </a:t>
                      </a: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 dirty="0"/>
                        <a:t>300-600 </a:t>
                      </a:r>
                      <a:endParaRPr lang="ru-RU" sz="1400" b="0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 dirty="0"/>
                        <a:t>300-600 </a:t>
                      </a:r>
                      <a:endParaRPr lang="ru-RU" sz="1400" b="0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 dirty="0"/>
                        <a:t>320-650 </a:t>
                      </a:r>
                      <a:endParaRPr lang="ru-RU" sz="1400" b="0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</a:tr>
              <a:tr h="554546"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Анодная чувствительность при </a:t>
                      </a:r>
                      <a:r>
                        <a:rPr lang="en-US" sz="1400" b="1" kern="1200" dirty="0"/>
                        <a:t>U</a:t>
                      </a:r>
                      <a:r>
                        <a:rPr lang="ru-RU" sz="1600" b="1" kern="1200" baseline="-25000" dirty="0"/>
                        <a:t>пит</a:t>
                      </a:r>
                      <a:r>
                        <a:rPr lang="ru-RU" sz="1400" b="1" kern="1200" dirty="0"/>
                        <a:t>=900 В, </a:t>
                      </a:r>
                      <a:r>
                        <a:rPr lang="ru-RU" sz="1400" b="1" kern="1200" dirty="0" smtClean="0"/>
                        <a:t>А/лм,</a:t>
                      </a:r>
                      <a:endParaRPr lang="en-US" sz="1400" b="1" kern="1200" dirty="0" smtClean="0"/>
                    </a:p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ru-RU" sz="1400" b="1" kern="1200" dirty="0" smtClean="0"/>
                        <a:t>не </a:t>
                      </a:r>
                      <a:r>
                        <a:rPr lang="ru-RU" sz="1400" b="1" kern="1200" dirty="0"/>
                        <a:t>менее</a:t>
                      </a: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 dirty="0"/>
                        <a:t>10</a:t>
                      </a:r>
                      <a:endParaRPr lang="ru-RU" sz="1400" b="0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 dirty="0"/>
                        <a:t>-</a:t>
                      </a:r>
                      <a:endParaRPr lang="ru-RU" sz="1400" b="0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 dirty="0"/>
                        <a:t>-</a:t>
                      </a:r>
                      <a:endParaRPr lang="ru-RU" sz="1400" b="0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</a:tr>
              <a:tr h="554546"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Анодная чувствительность при </a:t>
                      </a:r>
                      <a:r>
                        <a:rPr lang="en-US" sz="1400" b="1" kern="1200" dirty="0"/>
                        <a:t>U</a:t>
                      </a:r>
                      <a:r>
                        <a:rPr lang="ru-RU" sz="1600" b="1" kern="1200" baseline="-25000" dirty="0"/>
                        <a:t>пит</a:t>
                      </a:r>
                      <a:r>
                        <a:rPr lang="ru-RU" sz="1400" b="1" kern="1200" dirty="0"/>
                        <a:t>=1250 В, </a:t>
                      </a:r>
                      <a:r>
                        <a:rPr lang="ru-RU" sz="1400" b="1" kern="1200" dirty="0" smtClean="0"/>
                        <a:t>А/лм,</a:t>
                      </a:r>
                      <a:endParaRPr lang="en-US" sz="1400" b="1" kern="1200" dirty="0" smtClean="0"/>
                    </a:p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ru-RU" sz="1400" b="1" kern="1200" dirty="0" smtClean="0"/>
                        <a:t>не </a:t>
                      </a:r>
                      <a:r>
                        <a:rPr lang="ru-RU" sz="1400" b="1" kern="1200" dirty="0"/>
                        <a:t>менее</a:t>
                      </a: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/>
                        <a:t>100</a:t>
                      </a:r>
                      <a:endParaRPr lang="ru-RU" sz="1400" b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 dirty="0"/>
                        <a:t>1</a:t>
                      </a:r>
                      <a:endParaRPr lang="ru-RU" sz="1400" b="0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 dirty="0"/>
                        <a:t>10</a:t>
                      </a:r>
                      <a:endParaRPr lang="ru-RU" sz="1400" b="0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</a:tr>
              <a:tr h="554546">
                <a:tc>
                  <a:txBody>
                    <a:bodyPr/>
                    <a:lstStyle/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ru-RU" sz="1400" b="1" kern="1200" dirty="0"/>
                        <a:t>Анодная чувствительность при </a:t>
                      </a:r>
                      <a:r>
                        <a:rPr lang="en-US" sz="1400" b="1" kern="1200" dirty="0"/>
                        <a:t>U</a:t>
                      </a:r>
                      <a:r>
                        <a:rPr lang="ru-RU" sz="1600" b="1" kern="1200" baseline="-25000" dirty="0"/>
                        <a:t>пит</a:t>
                      </a:r>
                      <a:r>
                        <a:rPr lang="ru-RU" sz="1400" b="1" kern="1200" dirty="0"/>
                        <a:t>=1900 В, </a:t>
                      </a:r>
                      <a:r>
                        <a:rPr lang="ru-RU" sz="1400" b="1" kern="1200" dirty="0" smtClean="0"/>
                        <a:t>А/лм,</a:t>
                      </a:r>
                      <a:endParaRPr lang="en-US" sz="1400" b="1" kern="1200" dirty="0" smtClean="0"/>
                    </a:p>
                    <a:p>
                      <a:pPr algn="l" fontAlgn="base">
                        <a:spcAft>
                          <a:spcPts val="0"/>
                        </a:spcAft>
                      </a:pPr>
                      <a:r>
                        <a:rPr lang="ru-RU" sz="1400" b="1" kern="1200" dirty="0" smtClean="0"/>
                        <a:t>не </a:t>
                      </a:r>
                      <a:r>
                        <a:rPr lang="ru-RU" sz="1400" b="1" kern="1200" dirty="0"/>
                        <a:t>менее</a:t>
                      </a:r>
                      <a:endParaRPr lang="ru-RU" sz="1400" b="1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/>
                        <a:t>-</a:t>
                      </a:r>
                      <a:endParaRPr lang="ru-RU" sz="1400" b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/>
                        <a:t>30</a:t>
                      </a:r>
                      <a:endParaRPr lang="ru-RU" sz="1400" b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400" b="0" kern="1200" dirty="0"/>
                        <a:t>-</a:t>
                      </a:r>
                      <a:endParaRPr lang="ru-RU" sz="1400" b="0" dirty="0">
                        <a:latin typeface="Calibri"/>
                        <a:ea typeface="Times New Roman"/>
                      </a:endParaRPr>
                    </a:p>
                  </a:txBody>
                  <a:tcPr marL="67546" marR="67546" marT="0" marB="0" anchor="ctr"/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239126" y="6321425"/>
            <a:ext cx="500062" cy="405762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19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225" y="-3136"/>
            <a:ext cx="5440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srgbClr val="0033CC"/>
                </a:solidFill>
                <a:cs typeface="Times New Roman" pitchFamily="18" charset="0"/>
              </a:rPr>
              <a:t>Технические характеристики ФЭУ </a:t>
            </a:r>
            <a:r>
              <a:rPr lang="ru-RU" sz="2400" b="1" dirty="0" smtClean="0">
                <a:solidFill>
                  <a:srgbClr val="0033CC"/>
                </a:solidFill>
                <a:cs typeface="Times New Roman" pitchFamily="18" charset="0"/>
              </a:rPr>
              <a:t>ТНФТ</a:t>
            </a:r>
            <a:endParaRPr lang="ru-RU" sz="2400" b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4041" y="558801"/>
            <a:ext cx="106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cs typeface="Times New Roman" pitchFamily="18" charset="0"/>
              </a:rPr>
              <a:t>ТНФТ115</a:t>
            </a:r>
            <a:endParaRPr lang="ru-RU" b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9413" y="558801"/>
            <a:ext cx="950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cs typeface="Times New Roman" pitchFamily="18" charset="0"/>
              </a:rPr>
              <a:t>ТНФТ85</a:t>
            </a:r>
            <a:endParaRPr lang="ru-RU" b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194" y="833438"/>
            <a:ext cx="33373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rgbClr val="0033CC"/>
                </a:solidFill>
                <a:cs typeface="Times New Roman" pitchFamily="18" charset="0"/>
              </a:rPr>
              <a:t>Основные технические характеристики:</a:t>
            </a: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Диаметр фотокатода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25мм</a:t>
            </a:r>
            <a:r>
              <a:rPr lang="en-US" sz="1400" dirty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Тип фотокатода:</a:t>
            </a:r>
            <a:r>
              <a:rPr lang="en-US" sz="1400" dirty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K2CsSb;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Количество динодов: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8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Тип динодов: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напыляемые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Коэффициент усиления: 10</a:t>
            </a:r>
            <a:r>
              <a:rPr lang="en-US" sz="1400" dirty="0">
                <a:solidFill>
                  <a:srgbClr val="0033CC"/>
                </a:solidFill>
                <a:cs typeface="Times New Roman" pitchFamily="18" charset="0"/>
              </a:rPr>
              <a:t>E5 – 10E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6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en-US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err="1">
                <a:solidFill>
                  <a:srgbClr val="0033CC"/>
                </a:solidFill>
                <a:cs typeface="Times New Roman" pitchFamily="18" charset="0"/>
              </a:rPr>
              <a:t>Темновой</a:t>
            </a: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 ток: 0,1-10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нА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Материал входного окна: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С95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ЭЭСС:  6,5-12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кэВ</a:t>
            </a:r>
            <a:r>
              <a:rPr lang="en-US" sz="1400" dirty="0">
                <a:solidFill>
                  <a:srgbClr val="0033CC"/>
                </a:solidFill>
                <a:cs typeface="Times New Roman" pitchFamily="18" charset="0"/>
              </a:rPr>
              <a:t>.</a:t>
            </a:r>
            <a:endParaRPr lang="ru-RU" sz="1400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6581" y="825104"/>
            <a:ext cx="33373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rgbClr val="0033CC"/>
                </a:solidFill>
                <a:cs typeface="Times New Roman" pitchFamily="18" charset="0"/>
              </a:rPr>
              <a:t>Основные технические характеристики:</a:t>
            </a: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Диаметр фотокатода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25мм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Тип фотокатода: 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C3Sb;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Количество динодов: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11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Тип динодов: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напыляемые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Коэффициент усиления: 10</a:t>
            </a:r>
            <a:r>
              <a:rPr lang="en-US" sz="1400" dirty="0">
                <a:solidFill>
                  <a:srgbClr val="0033CC"/>
                </a:solidFill>
                <a:cs typeface="Times New Roman" pitchFamily="18" charset="0"/>
              </a:rPr>
              <a:t>E</a:t>
            </a: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6</a:t>
            </a:r>
            <a:r>
              <a:rPr lang="en-US" sz="1400" dirty="0">
                <a:solidFill>
                  <a:srgbClr val="0033CC"/>
                </a:solidFill>
                <a:cs typeface="Times New Roman" pitchFamily="18" charset="0"/>
              </a:rPr>
              <a:t> – 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10E7;</a:t>
            </a:r>
            <a:endParaRPr lang="en-US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err="1">
                <a:solidFill>
                  <a:srgbClr val="0033CC"/>
                </a:solidFill>
                <a:cs typeface="Times New Roman" pitchFamily="18" charset="0"/>
              </a:rPr>
              <a:t>Темновой</a:t>
            </a: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 ток: 0,1-10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нА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Материал входного окна: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С52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.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175" y="4744306"/>
            <a:ext cx="35294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rgbClr val="0033CC"/>
                </a:solidFill>
                <a:cs typeface="Times New Roman" pitchFamily="18" charset="0"/>
              </a:rPr>
              <a:t>Дополнительные модификации:</a:t>
            </a: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Диаметр фотокатода до 25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мм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Тип фотокатода: </a:t>
            </a:r>
            <a:r>
              <a:rPr lang="en-US" sz="1400" dirty="0">
                <a:solidFill>
                  <a:srgbClr val="0033CC"/>
                </a:solidFill>
                <a:cs typeface="Times New Roman" pitchFamily="18" charset="0"/>
              </a:rPr>
              <a:t>Na2KSb(Cs), 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Cs2Te;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Количество динодов: 8-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12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Тип динодов: 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сплавные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Коэффициент усиления: 10</a:t>
            </a:r>
            <a:r>
              <a:rPr lang="en-US" sz="1400" dirty="0">
                <a:solidFill>
                  <a:srgbClr val="0033CC"/>
                </a:solidFill>
                <a:cs typeface="Times New Roman" pitchFamily="18" charset="0"/>
              </a:rPr>
              <a:t>E5 – 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10E7;</a:t>
            </a:r>
            <a:endParaRPr lang="en-US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 err="1">
                <a:solidFill>
                  <a:srgbClr val="0033CC"/>
                </a:solidFill>
                <a:cs typeface="Times New Roman" pitchFamily="18" charset="0"/>
              </a:rPr>
              <a:t>Темновой</a:t>
            </a: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 ток: 0,1-10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нА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  <a:endParaRPr lang="ru-RU" sz="1400" dirty="0">
              <a:solidFill>
                <a:srgbClr val="0033CC"/>
              </a:solidFill>
              <a:cs typeface="Times New Roman" pitchFamily="18" charset="0"/>
            </a:endParaRPr>
          </a:p>
          <a:p>
            <a:pPr marL="321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Материал входного окна: </a:t>
            </a:r>
            <a:r>
              <a:rPr lang="en-US" sz="1400" dirty="0">
                <a:solidFill>
                  <a:srgbClr val="0033CC"/>
                </a:solidFill>
                <a:cs typeface="Times New Roman" pitchFamily="18" charset="0"/>
              </a:rPr>
              <a:t>MgF2,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С52</a:t>
            </a:r>
            <a:r>
              <a:rPr lang="en-US" sz="1400" dirty="0" smtClean="0">
                <a:solidFill>
                  <a:srgbClr val="0033CC"/>
                </a:solidFill>
                <a:cs typeface="Times New Roman" pitchFamily="18" charset="0"/>
              </a:rPr>
              <a:t>.</a:t>
            </a:r>
            <a:endParaRPr lang="ru-RU" sz="14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5900" y="0"/>
            <a:ext cx="8731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33CC"/>
                </a:solidFill>
                <a:cs typeface="Arial" charset="0"/>
              </a:rPr>
              <a:t>Основные направления работ отделения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0033CC"/>
                </a:solidFill>
                <a:cs typeface="Arial" charset="0"/>
              </a:rPr>
              <a:t>физического приборостроения НПЦ ИТ ФГУП «ВНИИА»</a:t>
            </a:r>
            <a:endParaRPr lang="ru-RU" sz="2400" b="1" dirty="0">
              <a:solidFill>
                <a:srgbClr val="0033CC"/>
              </a:solidFill>
              <a:cs typeface="Arial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 bwMode="auto">
          <a:xfrm flipV="1">
            <a:off x="-2088888" y="1538749"/>
            <a:ext cx="3780504" cy="231016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538164" y="922135"/>
            <a:ext cx="8067674" cy="57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/>
            <a:r>
              <a:rPr lang="ru-RU" sz="1700" b="1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1.  Аппаратура и методы </a:t>
            </a:r>
            <a:r>
              <a:rPr lang="ru-RU" sz="1700" b="1" dirty="0" smtClean="0">
                <a:solidFill>
                  <a:srgbClr val="0033CC"/>
                </a:solidFill>
                <a:cs typeface="Times New Roman" pitchFamily="18" charset="0"/>
              </a:rPr>
              <a:t>физических измерений, радиационное приборостроение:</a:t>
            </a:r>
          </a:p>
          <a:p>
            <a:pPr marL="180975" fontAlgn="base"/>
            <a:r>
              <a:rPr lang="ru-RU" sz="1700" dirty="0" smtClean="0">
                <a:solidFill>
                  <a:srgbClr val="0033CC"/>
                </a:solidFill>
                <a:cs typeface="Arial" charset="0"/>
              </a:rPr>
              <a:t>- первичные измерительные преобразователи (детекторы, дозиметры, спектрометры, датчики);</a:t>
            </a:r>
          </a:p>
          <a:p>
            <a:pPr marL="180975" algn="just" fontAlgn="base">
              <a:buFontTx/>
              <a:buChar char="-"/>
            </a:pPr>
            <a:r>
              <a:rPr lang="ru-RU" sz="1700" dirty="0" smtClean="0">
                <a:solidFill>
                  <a:srgbClr val="0033CC"/>
                </a:solidFill>
                <a:cs typeface="Arial" charset="0"/>
              </a:rPr>
              <a:t> приборные и аппаратурные комплексы радиационно-физических измерений;</a:t>
            </a:r>
          </a:p>
          <a:p>
            <a:pPr marL="180975" fontAlgn="base"/>
            <a:r>
              <a:rPr lang="ru-RU" sz="1700" dirty="0" smtClean="0">
                <a:solidFill>
                  <a:srgbClr val="0033CC"/>
                </a:solidFill>
                <a:cs typeface="Arial" charset="0"/>
              </a:rPr>
              <a:t>- комплексы радиационного мониторинга для контроля ядерной деятельности.</a:t>
            </a:r>
            <a:r>
              <a:rPr lang="ru-RU" sz="1700" b="1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</a:p>
          <a:p>
            <a:pPr fontAlgn="base"/>
            <a:endParaRPr lang="ru-RU" sz="1700" b="1" dirty="0" smtClean="0">
              <a:solidFill>
                <a:srgbClr val="0033CC"/>
              </a:solidFill>
              <a:cs typeface="Times New Roman" pitchFamily="18" charset="0"/>
            </a:endParaRPr>
          </a:p>
          <a:p>
            <a:pPr fontAlgn="base"/>
            <a:r>
              <a:rPr lang="ru-RU" sz="1700" b="1" dirty="0" smtClean="0">
                <a:solidFill>
                  <a:srgbClr val="0033CC"/>
                </a:solidFill>
                <a:cs typeface="Times New Roman" pitchFamily="18" charset="0"/>
              </a:rPr>
              <a:t>2. Электровакуумное приборостроение и электронно-оптические средства регистрации:</a:t>
            </a:r>
          </a:p>
          <a:p>
            <a:pPr marL="180975" fontAlgn="base"/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- ФЭУ, ФЭ, ЭОП;</a:t>
            </a:r>
          </a:p>
          <a:p>
            <a:pPr marL="180975" fontAlgn="base"/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- ЭОР, электрооптические системы.</a:t>
            </a:r>
            <a:endParaRPr lang="ru-RU" sz="1700" dirty="0" smtClean="0">
              <a:solidFill>
                <a:srgbClr val="0033CC"/>
              </a:solidFill>
              <a:cs typeface="Arial" charset="0"/>
            </a:endParaRPr>
          </a:p>
          <a:p>
            <a:pPr algn="just" fontAlgn="base">
              <a:buFont typeface="+mj-lt"/>
              <a:buAutoNum type="arabicPeriod"/>
            </a:pPr>
            <a:endParaRPr lang="ru-RU" sz="1700" b="1" dirty="0" smtClean="0">
              <a:solidFill>
                <a:srgbClr val="0033CC"/>
              </a:solidFill>
              <a:cs typeface="Times New Roman" pitchFamily="18" charset="0"/>
            </a:endParaRPr>
          </a:p>
          <a:p>
            <a:pPr algn="just" fontAlgn="base"/>
            <a:r>
              <a:rPr lang="ru-RU" sz="1700" b="1" dirty="0" smtClean="0">
                <a:solidFill>
                  <a:srgbClr val="0033CC"/>
                </a:solidFill>
                <a:cs typeface="Arial" charset="0"/>
              </a:rPr>
              <a:t>3. К</a:t>
            </a:r>
            <a:r>
              <a:rPr lang="ru-RU" sz="1700" b="1" dirty="0" smtClean="0">
                <a:solidFill>
                  <a:srgbClr val="0033CC"/>
                </a:solidFill>
                <a:cs typeface="Times New Roman" pitchFamily="18" charset="0"/>
              </a:rPr>
              <a:t>омплексные системы и цифровое приборостроение:</a:t>
            </a:r>
          </a:p>
          <a:p>
            <a:pPr marL="180975" algn="just" fontAlgn="base">
              <a:buFontTx/>
              <a:buChar char="-"/>
            </a:pPr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 цифровые регистраторы;</a:t>
            </a:r>
          </a:p>
          <a:p>
            <a:pPr marL="180975" algn="just" fontAlgn="base">
              <a:buFontTx/>
              <a:buChar char="-"/>
            </a:pPr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 источники высоковольтного питания; </a:t>
            </a:r>
          </a:p>
          <a:p>
            <a:pPr marL="180975" algn="just" fontAlgn="base">
              <a:buFontTx/>
              <a:buChar char="-"/>
            </a:pPr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 системы запуска и синхронизации измерительной аппаратуры;</a:t>
            </a:r>
          </a:p>
          <a:p>
            <a:pPr marL="180975" fontAlgn="base">
              <a:spcAft>
                <a:spcPts val="1200"/>
              </a:spcAft>
              <a:buFontTx/>
              <a:buChar char="-"/>
            </a:pPr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ru-RU" sz="1700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аппаратурные комплексы физических измерений и технологического обеспечения экспериментов в полевых условиях.</a:t>
            </a:r>
            <a:endParaRPr lang="ru-RU" sz="1700" dirty="0" smtClean="0">
              <a:solidFill>
                <a:srgbClr val="0033CC"/>
              </a:solidFill>
              <a:cs typeface="Times New Roman" pitchFamily="18" charset="0"/>
            </a:endParaRPr>
          </a:p>
          <a:p>
            <a:pPr algn="just" fontAlgn="base"/>
            <a:r>
              <a:rPr lang="ru-RU" sz="1700" b="1" dirty="0" smtClean="0">
                <a:solidFill>
                  <a:srgbClr val="0033CC"/>
                </a:solidFill>
                <a:cs typeface="Times New Roman" pitchFamily="18" charset="0"/>
              </a:rPr>
              <a:t>4. Лазеры и лазерно-оптические системы: </a:t>
            </a:r>
          </a:p>
          <a:p>
            <a:pPr marL="180975" algn="just" fontAlgn="base"/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-</a:t>
            </a:r>
            <a:r>
              <a:rPr lang="ru-RU" sz="1700" b="1" dirty="0" smtClean="0">
                <a:solidFill>
                  <a:srgbClr val="0033CC"/>
                </a:solidFill>
                <a:cs typeface="Times New Roman" pitchFamily="18" charset="0"/>
              </a:rPr>
              <a:t> </a:t>
            </a:r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интерферометрические комплексы (</a:t>
            </a:r>
            <a:r>
              <a:rPr lang="en-US" sz="1700" dirty="0" smtClean="0">
                <a:solidFill>
                  <a:srgbClr val="0033CC"/>
                </a:solidFill>
                <a:cs typeface="Times New Roman" pitchFamily="18" charset="0"/>
              </a:rPr>
              <a:t>PDV</a:t>
            </a:r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, </a:t>
            </a:r>
            <a:r>
              <a:rPr lang="en-US" sz="1700" dirty="0" err="1" smtClean="0">
                <a:solidFill>
                  <a:srgbClr val="0033CC"/>
                </a:solidFill>
                <a:cs typeface="Times New Roman" pitchFamily="18" charset="0"/>
              </a:rPr>
              <a:t>Visar</a:t>
            </a:r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, Фабри-Перо и т.д.);</a:t>
            </a:r>
          </a:p>
          <a:p>
            <a:pPr marL="180975" algn="just" fontAlgn="base">
              <a:buFontTx/>
              <a:buChar char="-"/>
            </a:pPr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 лазеры, </a:t>
            </a:r>
            <a:r>
              <a:rPr lang="ru-RU" sz="1700" dirty="0" err="1" smtClean="0">
                <a:solidFill>
                  <a:srgbClr val="0033CC"/>
                </a:solidFill>
                <a:cs typeface="Times New Roman" pitchFamily="18" charset="0"/>
              </a:rPr>
              <a:t>лидары</a:t>
            </a:r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;</a:t>
            </a:r>
          </a:p>
          <a:p>
            <a:pPr marL="180975" algn="just" fontAlgn="base">
              <a:buFontTx/>
              <a:buChar char="-"/>
            </a:pPr>
            <a:r>
              <a:rPr lang="ru-RU" sz="1700" dirty="0" smtClean="0">
                <a:solidFill>
                  <a:srgbClr val="0033CC"/>
                </a:solidFill>
                <a:cs typeface="Times New Roman" pitchFamily="18" charset="0"/>
              </a:rPr>
              <a:t> голографические комплексы.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59776" y="6316663"/>
            <a:ext cx="255587" cy="541337"/>
          </a:xfrm>
        </p:spPr>
        <p:txBody>
          <a:bodyPr/>
          <a:lstStyle/>
          <a:p>
            <a:pPr>
              <a:defRPr/>
            </a:pPr>
            <a:fld id="{740F85FD-E2F8-4359-9401-2E322131102F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2</a:t>
            </a:fld>
            <a:endParaRPr lang="ru-RU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239126" y="6316663"/>
            <a:ext cx="442912" cy="425450"/>
          </a:xfrm>
        </p:spPr>
        <p:txBody>
          <a:bodyPr/>
          <a:lstStyle/>
          <a:p>
            <a:pPr>
              <a:defRPr/>
            </a:pPr>
            <a:fld id="{740F85FD-E2F8-4359-9401-2E322131102F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20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0225" y="104775"/>
            <a:ext cx="727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Цифровые регистраторы и </a:t>
            </a:r>
            <a:r>
              <a:rPr lang="ru-RU" sz="2400" b="1" dirty="0" smtClean="0">
                <a:solidFill>
                  <a:srgbClr val="0033CC"/>
                </a:solidFill>
              </a:rPr>
              <a:t>аппаратурные</a:t>
            </a:r>
            <a:r>
              <a:rPr lang="ru-RU" sz="2400" b="1" dirty="0" smtClean="0">
                <a:solidFill>
                  <a:srgbClr val="0033CC"/>
                </a:solidFill>
              </a:rPr>
              <a:t> </a:t>
            </a:r>
            <a:r>
              <a:rPr lang="ru-RU" sz="2400" b="1" dirty="0" smtClean="0">
                <a:solidFill>
                  <a:srgbClr val="0033CC"/>
                </a:solidFill>
              </a:rPr>
              <a:t>комплексы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9288" y="1006475"/>
            <a:ext cx="7910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/>
            <a:r>
              <a:rPr lang="ru-RU" dirty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Цифровые регистраторы и аппаратурные комплексы на их основе обеспечивают аналого-цифровое преобразование входных аналоговых сигналов с первичных преобразователей, хранение, в том числе в энергонезависимой памяти, и вывод измерительной информации на устройства сбора информации</a:t>
            </a:r>
            <a:r>
              <a:rPr 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dirty="0">
              <a:solidFill>
                <a:srgbClr val="0033CC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9288" y="2698750"/>
            <a:ext cx="791051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Bef>
                <a:spcPts val="1200"/>
              </a:spcBef>
              <a:buFont typeface="Wingdings" pitchFamily="2" charset="2"/>
              <a:buChar char="q"/>
            </a:pPr>
            <a:r>
              <a:rPr lang="ru-RU" dirty="0" err="1">
                <a:solidFill>
                  <a:srgbClr val="0033CC"/>
                </a:solidFill>
              </a:rPr>
              <a:t>Импортозамещение</a:t>
            </a:r>
            <a:r>
              <a:rPr lang="ru-RU" dirty="0">
                <a:solidFill>
                  <a:srgbClr val="0033CC"/>
                </a:solidFill>
              </a:rPr>
              <a:t> высокоскоростной измерительной аппаратуры с учетом ограничения возможности применения в отрасли импортных измерительных </a:t>
            </a:r>
            <a:r>
              <a:rPr lang="ru-RU" dirty="0" smtClean="0">
                <a:solidFill>
                  <a:srgbClr val="0033CC"/>
                </a:solidFill>
              </a:rPr>
              <a:t>приборов</a:t>
            </a:r>
            <a:r>
              <a:rPr lang="en-US" dirty="0" smtClean="0">
                <a:solidFill>
                  <a:srgbClr val="0033CC"/>
                </a:solidFill>
              </a:rPr>
              <a:t>;</a:t>
            </a:r>
            <a:endParaRPr lang="ru-RU" dirty="0">
              <a:solidFill>
                <a:srgbClr val="0033CC"/>
              </a:solidFill>
            </a:endParaRPr>
          </a:p>
          <a:p>
            <a:pPr indent="3619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q"/>
            </a:pPr>
            <a:r>
              <a:rPr lang="ru-RU" dirty="0">
                <a:solidFill>
                  <a:srgbClr val="0033CC"/>
                </a:solidFill>
              </a:rPr>
              <a:t>Развитие аппаратурного оснащения перспективных методик физических измерений в целях повышения временного и амплитудного разрешения, увеличения количества каналов измерений, количества испытуемых </a:t>
            </a:r>
            <a:r>
              <a:rPr lang="ru-RU" dirty="0" smtClean="0">
                <a:solidFill>
                  <a:srgbClr val="0033CC"/>
                </a:solidFill>
              </a:rPr>
              <a:t>изделий</a:t>
            </a:r>
            <a:r>
              <a:rPr lang="en-US" dirty="0" smtClean="0">
                <a:solidFill>
                  <a:srgbClr val="0033CC"/>
                </a:solidFill>
              </a:rPr>
              <a:t>;</a:t>
            </a:r>
            <a:endParaRPr lang="ru-RU" dirty="0">
              <a:solidFill>
                <a:srgbClr val="0033CC"/>
              </a:solidFill>
            </a:endParaRPr>
          </a:p>
          <a:p>
            <a:pPr indent="361950" algn="just">
              <a:spcBef>
                <a:spcPts val="60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rgbClr val="0033CC"/>
                </a:solidFill>
              </a:rPr>
              <a:t>Необходимость </a:t>
            </a:r>
            <a:r>
              <a:rPr lang="ru-RU" dirty="0">
                <a:solidFill>
                  <a:srgbClr val="0033CC"/>
                </a:solidFill>
              </a:rPr>
              <a:t>обеспечения основных методик физических измерений современным измерительным </a:t>
            </a:r>
            <a:r>
              <a:rPr lang="ru-RU" dirty="0" smtClean="0">
                <a:solidFill>
                  <a:srgbClr val="0033CC"/>
                </a:solidFill>
              </a:rPr>
              <a:t>оборудованием</a:t>
            </a:r>
            <a:r>
              <a:rPr lang="en-US" dirty="0" smtClean="0">
                <a:solidFill>
                  <a:srgbClr val="0033CC"/>
                </a:solidFill>
              </a:rPr>
              <a:t>;</a:t>
            </a:r>
            <a:endParaRPr lang="ru-RU" dirty="0">
              <a:solidFill>
                <a:srgbClr val="0033CC"/>
              </a:solidFill>
            </a:endParaRPr>
          </a:p>
          <a:p>
            <a:pPr indent="361950" algn="just">
              <a:spcBef>
                <a:spcPts val="600"/>
              </a:spcBef>
              <a:buFont typeface="Wingdings" pitchFamily="2" charset="2"/>
              <a:buChar char="q"/>
            </a:pPr>
            <a:r>
              <a:rPr lang="ru-RU" dirty="0">
                <a:solidFill>
                  <a:srgbClr val="0033CC"/>
                </a:solidFill>
              </a:rPr>
              <a:t>Разработка и модернизация на их основе аппаратурных и приборных комплексов для обеспечения проведения модельных и физических экспериментов, экспериментальной отработки и испытаний различных изделий.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758154" y="999569"/>
            <a:ext cx="3794661" cy="5386090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33CC"/>
                </a:solidFill>
              </a:rPr>
              <a:t>ТВР36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33CC"/>
                </a:solidFill>
              </a:rPr>
              <a:t>Высокоскоростной аналого-цифровой регистратор</a:t>
            </a:r>
          </a:p>
          <a:p>
            <a:pPr algn="ctr"/>
            <a:r>
              <a:rPr lang="ru-RU" sz="1600" b="1" dirty="0" smtClean="0">
                <a:solidFill>
                  <a:srgbClr val="0033CC"/>
                </a:solidFill>
              </a:rPr>
              <a:t>на основе импортного АЦП</a:t>
            </a:r>
          </a:p>
          <a:p>
            <a:endParaRPr lang="ru-RU" sz="1600" dirty="0" smtClean="0">
              <a:solidFill>
                <a:srgbClr val="0033CC"/>
              </a:solidFill>
            </a:endParaRPr>
          </a:p>
          <a:p>
            <a:pPr marL="285750" indent="-2857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Полоса пропускания – 500 МГц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Частота </a:t>
            </a:r>
            <a:r>
              <a:rPr lang="ru-RU" sz="1600" dirty="0" err="1" smtClean="0">
                <a:solidFill>
                  <a:srgbClr val="0033CC"/>
                </a:solidFill>
              </a:rPr>
              <a:t>дискр</a:t>
            </a:r>
            <a:r>
              <a:rPr lang="ru-RU" sz="1600" dirty="0" smtClean="0">
                <a:solidFill>
                  <a:srgbClr val="0033CC"/>
                </a:solidFill>
              </a:rPr>
              <a:t>.–1600 / 3200 МГц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marL="285750" indent="-2857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Кол-во каналов – 8/4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marL="285750" indent="-2857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Разрядность – 12 бит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marL="285750" indent="-2857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Объем памяти – 1 М/канал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Интерфейс – </a:t>
            </a:r>
            <a:r>
              <a:rPr lang="en-US" sz="1600" dirty="0" smtClean="0">
                <a:solidFill>
                  <a:srgbClr val="0033CC"/>
                </a:solidFill>
              </a:rPr>
              <a:t>Ethernet.</a:t>
            </a: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525" y="996394"/>
            <a:ext cx="3727378" cy="5386090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CC"/>
                </a:solidFill>
              </a:rPr>
              <a:t>ТВР37 </a:t>
            </a:r>
          </a:p>
          <a:p>
            <a:pPr algn="ctr"/>
            <a:r>
              <a:rPr lang="ru-RU" sz="1600" b="1" dirty="0" smtClean="0">
                <a:solidFill>
                  <a:srgbClr val="0033CC"/>
                </a:solidFill>
              </a:rPr>
              <a:t>Аналого-цифровой регистратор на основе отечественного АЦП</a:t>
            </a:r>
            <a:endParaRPr lang="ru-RU" sz="1600" dirty="0" smtClean="0">
              <a:solidFill>
                <a:srgbClr val="0033CC"/>
              </a:solidFill>
            </a:endParaRPr>
          </a:p>
          <a:p>
            <a:endParaRPr lang="ru-RU" sz="1600" dirty="0" smtClean="0">
              <a:solidFill>
                <a:srgbClr val="0033CC"/>
              </a:solidFill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</a:endParaRPr>
          </a:p>
          <a:p>
            <a:pPr marL="285750" indent="-2857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Полоса пропускания  – 35 МГц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marL="285750" indent="-2857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Частота </a:t>
            </a:r>
            <a:r>
              <a:rPr lang="ru-RU" sz="1600" dirty="0" err="1" smtClean="0">
                <a:solidFill>
                  <a:srgbClr val="0033CC"/>
                </a:solidFill>
              </a:rPr>
              <a:t>дискр</a:t>
            </a:r>
            <a:r>
              <a:rPr lang="en-US" sz="1600" dirty="0" smtClean="0">
                <a:solidFill>
                  <a:srgbClr val="0033CC"/>
                </a:solidFill>
              </a:rPr>
              <a:t>.</a:t>
            </a:r>
            <a:r>
              <a:rPr lang="ru-RU" sz="1600" dirty="0" smtClean="0">
                <a:solidFill>
                  <a:srgbClr val="0033CC"/>
                </a:solidFill>
              </a:rPr>
              <a:t> –125 МГц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marL="285750" indent="-2857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Кол-во каналов – 4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marL="285750" indent="-2857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Разрядность – 14 бит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marL="285750" indent="-2857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Объем памяти – 128 К/канал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Интерфейс – </a:t>
            </a:r>
            <a:r>
              <a:rPr lang="en-US" sz="1600" dirty="0" smtClean="0">
                <a:solidFill>
                  <a:srgbClr val="0033CC"/>
                </a:solidFill>
              </a:rPr>
              <a:t>Ethernet.</a:t>
            </a: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" name="Picture 8" descr="D:\фотки\I94A728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45687" y="4238625"/>
            <a:ext cx="3018132" cy="1817370"/>
          </a:xfrm>
          <a:prstGeom prst="rect">
            <a:avLst/>
          </a:prstGeom>
          <a:noFill/>
        </p:spPr>
      </p:pic>
      <p:pic>
        <p:nvPicPr>
          <p:cNvPr id="9" name="Picture 6" descr="D:\фотки\I94A729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53514" y="4143375"/>
            <a:ext cx="3081148" cy="1829604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239906" y="6318250"/>
            <a:ext cx="470707" cy="425450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21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750" y="0"/>
            <a:ext cx="5721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Современное состояние </a:t>
            </a:r>
            <a:r>
              <a:rPr lang="ru-RU" sz="2400" b="1" dirty="0" smtClean="0">
                <a:solidFill>
                  <a:srgbClr val="0033CC"/>
                </a:solidFill>
              </a:rPr>
              <a:t>разработки</a:t>
            </a:r>
            <a:endParaRPr lang="en-US" sz="2400" b="1" dirty="0" smtClean="0">
              <a:solidFill>
                <a:srgbClr val="0033CC"/>
              </a:solidFill>
            </a:endParaRPr>
          </a:p>
          <a:p>
            <a:r>
              <a:rPr lang="ru-RU" sz="2400" b="1" dirty="0" smtClean="0">
                <a:solidFill>
                  <a:srgbClr val="0033CC"/>
                </a:solidFill>
              </a:rPr>
              <a:t>цифровых </a:t>
            </a:r>
            <a:r>
              <a:rPr lang="ru-RU" sz="2400" b="1" dirty="0">
                <a:solidFill>
                  <a:srgbClr val="0033CC"/>
                </a:solidFill>
              </a:rPr>
              <a:t>регистраторов ФГУП «ВНИИА»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97550" y="1004312"/>
            <a:ext cx="5171428" cy="5262979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33CC"/>
                </a:solidFill>
              </a:rPr>
              <a:t>ТКПФ272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33CC"/>
                </a:solidFill>
              </a:rPr>
              <a:t>Аппаратура передачи цифровой информации</a:t>
            </a:r>
          </a:p>
          <a:p>
            <a:endParaRPr lang="ru-RU" sz="1600" dirty="0" smtClean="0">
              <a:solidFill>
                <a:srgbClr val="0033CC"/>
              </a:solidFill>
            </a:endParaRPr>
          </a:p>
          <a:p>
            <a:pPr indent="3619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Полоса пропускания – 500 МГц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indent="3619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Частота дискретизации – 2500 МГц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indent="3619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Кол-во рангов – 4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indent="3619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Объем памяти – 1 М/ранг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3619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Разрядность – 8 бит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indent="3619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Передача информации по ВОЛС</a:t>
            </a:r>
            <a:r>
              <a:rPr lang="en-US" sz="1600" dirty="0" smtClean="0">
                <a:solidFill>
                  <a:srgbClr val="0033CC"/>
                </a:solidFill>
              </a:rPr>
              <a:t> </a:t>
            </a:r>
            <a:r>
              <a:rPr lang="ru-RU" sz="1600" dirty="0" smtClean="0">
                <a:solidFill>
                  <a:srgbClr val="0033CC"/>
                </a:solidFill>
              </a:rPr>
              <a:t>между модулями</a:t>
            </a:r>
            <a:r>
              <a:rPr lang="en-US" sz="1600" dirty="0" smtClean="0">
                <a:solidFill>
                  <a:srgbClr val="0033CC"/>
                </a:solidFill>
              </a:rPr>
              <a:t> </a:t>
            </a:r>
            <a:r>
              <a:rPr lang="ru-RU" sz="1600" dirty="0" smtClean="0">
                <a:solidFill>
                  <a:srgbClr val="0033CC"/>
                </a:solidFill>
              </a:rPr>
              <a:t>в реальном времени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indent="3619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Интерфейс передачи данных от модуля приема – </a:t>
            </a:r>
            <a:r>
              <a:rPr lang="en-US" sz="1600" dirty="0" smtClean="0">
                <a:solidFill>
                  <a:srgbClr val="0033CC"/>
                </a:solidFill>
              </a:rPr>
              <a:t>Ethernet.</a:t>
            </a:r>
            <a:endParaRPr lang="ru-RU" sz="1600" dirty="0" smtClean="0">
              <a:solidFill>
                <a:srgbClr val="0033CC"/>
              </a:solidFill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chemeClr val="tx2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chemeClr val="tx2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chemeClr val="tx2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chemeClr val="tx2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chemeClr val="tx2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chemeClr val="tx2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chemeClr val="tx2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chemeClr val="tx2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40994" y="996950"/>
            <a:ext cx="2907719" cy="5262979"/>
          </a:xfrm>
          <a:prstGeom prst="rect">
            <a:avLst/>
          </a:prstGeom>
          <a:ln>
            <a:solidFill>
              <a:srgbClr val="00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0033CC"/>
                </a:solidFill>
              </a:rPr>
              <a:t>ТБПК84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0033CC"/>
                </a:solidFill>
              </a:rPr>
              <a:t>Высоковольтный блок питания</a:t>
            </a: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</a:endParaRPr>
          </a:p>
          <a:p>
            <a:pPr indent="3619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Напряжение – от 0,1 до 6000 В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indent="3619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Мощность</a:t>
            </a:r>
            <a:r>
              <a:rPr lang="en-US" sz="1600" dirty="0" smtClean="0">
                <a:solidFill>
                  <a:srgbClr val="0033CC"/>
                </a:solidFill>
              </a:rPr>
              <a:t> </a:t>
            </a:r>
            <a:r>
              <a:rPr lang="ru-RU" sz="1600" dirty="0" smtClean="0">
                <a:solidFill>
                  <a:srgbClr val="0033CC"/>
                </a:solidFill>
              </a:rPr>
              <a:t>– 10 Вт</a:t>
            </a:r>
            <a:r>
              <a:rPr lang="en-US" sz="1600" dirty="0" smtClean="0">
                <a:solidFill>
                  <a:srgbClr val="0033CC"/>
                </a:solidFill>
              </a:rPr>
              <a:t>;</a:t>
            </a:r>
            <a:endParaRPr lang="ru-RU" sz="1600" dirty="0" smtClean="0">
              <a:solidFill>
                <a:srgbClr val="0033CC"/>
              </a:solidFill>
            </a:endParaRPr>
          </a:p>
          <a:p>
            <a:pPr indent="361950" algn="just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33CC"/>
                </a:solidFill>
              </a:rPr>
              <a:t>Кол-во каналов – 2</a:t>
            </a:r>
            <a:r>
              <a:rPr lang="en-US" sz="1600" dirty="0" smtClean="0">
                <a:solidFill>
                  <a:srgbClr val="0033CC"/>
                </a:solidFill>
              </a:rPr>
              <a:t>.</a:t>
            </a:r>
            <a:endParaRPr lang="ru-RU" sz="1600" dirty="0" smtClean="0">
              <a:solidFill>
                <a:srgbClr val="0033CC"/>
              </a:solidFill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en-US" sz="1600" dirty="0" smtClean="0">
              <a:solidFill>
                <a:srgbClr val="0033CC"/>
              </a:solidFill>
              <a:ea typeface="Calibri"/>
              <a:cs typeface="Times New Roman"/>
            </a:endParaRPr>
          </a:p>
          <a:p>
            <a:pPr indent="0" algn="just">
              <a:lnSpc>
                <a:spcPct val="100000"/>
              </a:lnSpc>
              <a:spcAft>
                <a:spcPts val="0"/>
              </a:spcAft>
            </a:pPr>
            <a:endParaRPr lang="ru-RU" sz="1600" dirty="0">
              <a:solidFill>
                <a:srgbClr val="0033CC"/>
              </a:solidFill>
              <a:ea typeface="Calibri"/>
              <a:cs typeface="Times New Roman"/>
            </a:endParaRPr>
          </a:p>
        </p:txBody>
      </p:sp>
      <p:pic>
        <p:nvPicPr>
          <p:cNvPr id="7" name="Picture 3" descr="D:\фотки\I94A727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67110" y="4126203"/>
            <a:ext cx="1850564" cy="839752"/>
          </a:xfrm>
          <a:prstGeom prst="rect">
            <a:avLst/>
          </a:prstGeom>
          <a:noFill/>
        </p:spPr>
      </p:pic>
      <p:pic>
        <p:nvPicPr>
          <p:cNvPr id="6" name="Picture 2" descr="D:\фотки\I94A726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8447" y="5059486"/>
            <a:ext cx="1819355" cy="933003"/>
          </a:xfrm>
          <a:prstGeom prst="rect">
            <a:avLst/>
          </a:prstGeom>
          <a:noFill/>
        </p:spPr>
      </p:pic>
      <p:sp>
        <p:nvSpPr>
          <p:cNvPr id="16" name="TextBox 10"/>
          <p:cNvSpPr txBox="1">
            <a:spLocks noChangeArrowheads="1"/>
          </p:cNvSpPr>
          <p:nvPr/>
        </p:nvSpPr>
        <p:spPr bwMode="auto">
          <a:xfrm>
            <a:off x="2308527" y="5110488"/>
            <a:ext cx="16824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1600" dirty="0" smtClean="0">
                <a:solidFill>
                  <a:srgbClr val="0033CC"/>
                </a:solidFill>
              </a:rPr>
              <a:t>Модуль </a:t>
            </a:r>
            <a:br>
              <a:rPr lang="ru-RU" sz="1600" dirty="0" smtClean="0">
                <a:solidFill>
                  <a:srgbClr val="0033CC"/>
                </a:solidFill>
              </a:rPr>
            </a:br>
            <a:r>
              <a:rPr lang="ru-RU" sz="1600" dirty="0" smtClean="0">
                <a:solidFill>
                  <a:srgbClr val="0033CC"/>
                </a:solidFill>
              </a:rPr>
              <a:t>преобразования 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1600" dirty="0" smtClean="0">
                <a:solidFill>
                  <a:srgbClr val="0033CC"/>
                </a:solidFill>
              </a:rPr>
              <a:t>и передачи</a:t>
            </a:r>
            <a:endParaRPr lang="ru-RU" sz="1600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3988322" y="4923152"/>
            <a:ext cx="1008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1600" dirty="0" smtClean="0">
                <a:solidFill>
                  <a:srgbClr val="0033CC"/>
                </a:solidFill>
              </a:rPr>
              <a:t>Модуль</a:t>
            </a:r>
            <a:r>
              <a:rPr lang="en-US" sz="1600" dirty="0" smtClean="0">
                <a:solidFill>
                  <a:srgbClr val="0033CC"/>
                </a:solidFill>
              </a:rPr>
              <a:t> </a:t>
            </a:r>
            <a:r>
              <a:rPr lang="ru-RU" sz="1600" dirty="0" smtClean="0">
                <a:solidFill>
                  <a:srgbClr val="0033CC"/>
                </a:solidFill>
              </a:rPr>
              <a:t>приема</a:t>
            </a:r>
            <a:endParaRPr lang="ru-RU" sz="1600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1521907" y="4116239"/>
            <a:ext cx="15122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1600" dirty="0" smtClean="0">
                <a:solidFill>
                  <a:srgbClr val="0033CC"/>
                </a:solidFill>
              </a:rPr>
              <a:t>Модуль согласования</a:t>
            </a:r>
            <a:endParaRPr lang="ru-RU" sz="1600" dirty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screen">
            <a:grayscl/>
          </a:blip>
          <a:srcRect/>
          <a:stretch>
            <a:fillRect/>
          </a:stretch>
        </p:blipFill>
        <p:spPr bwMode="auto">
          <a:xfrm>
            <a:off x="746367" y="4135728"/>
            <a:ext cx="795306" cy="54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00088" y="4116239"/>
            <a:ext cx="2303779" cy="1517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239126" y="6318250"/>
            <a:ext cx="490537" cy="425450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22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750" y="0"/>
            <a:ext cx="6867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Современное состояние </a:t>
            </a:r>
            <a:r>
              <a:rPr lang="ru-RU" sz="2400" b="1" dirty="0" smtClean="0">
                <a:solidFill>
                  <a:srgbClr val="0033CC"/>
                </a:solidFill>
              </a:rPr>
              <a:t>разработки</a:t>
            </a:r>
            <a:endParaRPr lang="en-US" sz="2400" b="1" dirty="0" smtClean="0">
              <a:solidFill>
                <a:srgbClr val="0033CC"/>
              </a:solidFill>
            </a:endParaRPr>
          </a:p>
          <a:p>
            <a:r>
              <a:rPr lang="ru-RU" sz="2400" b="1" dirty="0" smtClean="0">
                <a:solidFill>
                  <a:srgbClr val="0033CC"/>
                </a:solidFill>
              </a:rPr>
              <a:t>приборов </a:t>
            </a:r>
            <a:r>
              <a:rPr lang="ru-RU" sz="2400" b="1" dirty="0" smtClean="0">
                <a:solidFill>
                  <a:srgbClr val="0033CC"/>
                </a:solidFill>
              </a:rPr>
              <a:t>физических измерений </a:t>
            </a:r>
            <a:r>
              <a:rPr lang="ru-RU" sz="2400" b="1" dirty="0">
                <a:solidFill>
                  <a:srgbClr val="0033CC"/>
                </a:solidFill>
              </a:rPr>
              <a:t>ФГУП «ВНИИА»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Рисунок 2"/>
          <p:cNvPicPr>
            <a:picLocks noChangeAspect="1" noChangeArrowheads="1"/>
          </p:cNvPicPr>
          <p:nvPr/>
        </p:nvPicPr>
        <p:blipFill>
          <a:blip r:embed="rId2" cstate="screen"/>
          <a:srcRect r="50024"/>
          <a:stretch>
            <a:fillRect/>
          </a:stretch>
        </p:blipFill>
        <p:spPr bwMode="auto">
          <a:xfrm>
            <a:off x="406524" y="1232042"/>
            <a:ext cx="2430324" cy="1652155"/>
          </a:xfrm>
          <a:prstGeom prst="rect">
            <a:avLst/>
          </a:prstGeom>
          <a:noFill/>
        </p:spPr>
      </p:pic>
      <p:pic>
        <p:nvPicPr>
          <p:cNvPr id="9" name="Рисунок 2"/>
          <p:cNvPicPr>
            <a:picLocks noChangeAspect="1" noChangeArrowheads="1"/>
          </p:cNvPicPr>
          <p:nvPr/>
        </p:nvPicPr>
        <p:blipFill>
          <a:blip r:embed="rId2" cstate="screen"/>
          <a:srcRect l="49976"/>
          <a:stretch>
            <a:fillRect/>
          </a:stretch>
        </p:blipFill>
        <p:spPr bwMode="auto">
          <a:xfrm>
            <a:off x="348750" y="2903247"/>
            <a:ext cx="2456718" cy="1589461"/>
          </a:xfrm>
          <a:prstGeom prst="rect">
            <a:avLst/>
          </a:prstGeom>
          <a:noFill/>
        </p:spPr>
      </p:pic>
      <p:pic>
        <p:nvPicPr>
          <p:cNvPr id="21" name="Рисунок 20" descr="D:\ДОКУМЕНТЫ\плакаты 09.08.16\новые\фотки\60x90-2.jpg"/>
          <p:cNvPicPr/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057810" y="2948238"/>
            <a:ext cx="1504687" cy="133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033713" y="1248847"/>
            <a:ext cx="2369109" cy="1657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4262692" y="859929"/>
            <a:ext cx="1173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 smtClean="0">
                <a:solidFill>
                  <a:srgbClr val="0033CC"/>
                </a:solidFill>
                <a:cs typeface="Times New Roman" pitchFamily="18" charset="0"/>
              </a:rPr>
              <a:t>«</a:t>
            </a:r>
            <a:r>
              <a:rPr lang="ru-RU" sz="1800" b="1" dirty="0" smtClean="0">
                <a:solidFill>
                  <a:srgbClr val="0033CC"/>
                </a:solidFill>
                <a:cs typeface="Times New Roman" pitchFamily="18" charset="0"/>
              </a:rPr>
              <a:t>АК ВРР</a:t>
            </a:r>
            <a:r>
              <a:rPr lang="ru-RU" sz="1800" dirty="0" smtClean="0">
                <a:solidFill>
                  <a:srgbClr val="0033CC"/>
                </a:solidFill>
                <a:cs typeface="Times New Roman" pitchFamily="18" charset="0"/>
              </a:rPr>
              <a:t>» </a:t>
            </a:r>
            <a:endParaRPr lang="ru-RU" sz="1800" dirty="0">
              <a:solidFill>
                <a:srgbClr val="0033CC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69125" y="859929"/>
            <a:ext cx="1332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800" b="1" dirty="0" smtClean="0">
                <a:solidFill>
                  <a:srgbClr val="0033CC"/>
                </a:solidFill>
              </a:rPr>
              <a:t>«Жакан-2» </a:t>
            </a:r>
            <a:endParaRPr lang="ru-RU" sz="1800" b="1" dirty="0">
              <a:solidFill>
                <a:srgbClr val="0033CC"/>
              </a:solidFill>
            </a:endParaRPr>
          </a:p>
        </p:txBody>
      </p:sp>
      <p:pic>
        <p:nvPicPr>
          <p:cNvPr id="26" name="Рисунок 25" descr="IMG_20161223_110430.jpg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6508583" y="1226344"/>
            <a:ext cx="2265530" cy="1435149"/>
          </a:xfrm>
          <a:prstGeom prst="rect">
            <a:avLst/>
          </a:prstGeom>
        </p:spPr>
      </p:pic>
      <p:grpSp>
        <p:nvGrpSpPr>
          <p:cNvPr id="3" name="Группа 15"/>
          <p:cNvGrpSpPr>
            <a:grpSpLocks noChangeAspect="1"/>
          </p:cNvGrpSpPr>
          <p:nvPr/>
        </p:nvGrpSpPr>
        <p:grpSpPr>
          <a:xfrm>
            <a:off x="4591068" y="2953243"/>
            <a:ext cx="1743057" cy="2028336"/>
            <a:chOff x="6300238" y="1615620"/>
            <a:chExt cx="990112" cy="1152160"/>
          </a:xfrm>
        </p:grpSpPr>
        <p:pic>
          <p:nvPicPr>
            <p:cNvPr id="17" name="Рисунок 1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300238" y="2282590"/>
              <a:ext cx="990111" cy="485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Рисунок 17" descr="Вертолет на небе.jpg"/>
            <p:cNvPicPr>
              <a:picLocks noChangeAspect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300240" y="1615620"/>
              <a:ext cx="990110" cy="666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Прямая соединительная линия 18"/>
            <p:cNvCxnSpPr>
              <a:cxnSpLocks noChangeAspect="1" noChangeShapeType="1"/>
            </p:cNvCxnSpPr>
            <p:nvPr/>
          </p:nvCxnSpPr>
          <p:spPr bwMode="auto">
            <a:xfrm flipH="1">
              <a:off x="6382523" y="2100811"/>
              <a:ext cx="317521" cy="302074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0" name="Прямая соединительная линия 19"/>
            <p:cNvCxnSpPr>
              <a:cxnSpLocks noChangeAspect="1" noChangeShapeType="1"/>
            </p:cNvCxnSpPr>
            <p:nvPr/>
          </p:nvCxnSpPr>
          <p:spPr bwMode="auto">
            <a:xfrm>
              <a:off x="6953221" y="2100811"/>
              <a:ext cx="247118" cy="324899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</p:cxnSp>
      </p:grpSp>
      <p:pic>
        <p:nvPicPr>
          <p:cNvPr id="27" name="Рисунок 26" descr="DSC_0369.JPG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6470482" y="2690068"/>
            <a:ext cx="1170155" cy="2107901"/>
          </a:xfrm>
          <a:prstGeom prst="rect">
            <a:avLst/>
          </a:prstGeom>
        </p:spPr>
      </p:pic>
      <p:pic>
        <p:nvPicPr>
          <p:cNvPr id="28" name="Рисунок 27" descr="DSC_0374.JPG"/>
          <p:cNvPicPr/>
          <p:nvPr/>
        </p:nvPicPr>
        <p:blipFill>
          <a:blip r:embed="rId9" cstate="screen"/>
          <a:stretch>
            <a:fillRect/>
          </a:stretch>
        </p:blipFill>
        <p:spPr>
          <a:xfrm>
            <a:off x="7678737" y="2699593"/>
            <a:ext cx="1095375" cy="210790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6781466" y="859929"/>
            <a:ext cx="1375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33CC"/>
                </a:solidFill>
              </a:rPr>
              <a:t>«Патриарх»</a:t>
            </a:r>
            <a:endParaRPr lang="ru-RU" sz="1800" dirty="0">
              <a:solidFill>
                <a:srgbClr val="0033C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239080" y="6318040"/>
            <a:ext cx="433387" cy="425450"/>
          </a:xfrm>
        </p:spPr>
        <p:txBody>
          <a:bodyPr/>
          <a:lstStyle/>
          <a:p>
            <a:pPr>
              <a:defRPr/>
            </a:pPr>
            <a:fld id="{740F85FD-E2F8-4359-9401-2E322131102F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23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750" y="0"/>
            <a:ext cx="6060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Аппаратурные </a:t>
            </a:r>
            <a:r>
              <a:rPr lang="ru-RU" sz="2400" b="1" dirty="0" smtClean="0">
                <a:solidFill>
                  <a:srgbClr val="0033CC"/>
                </a:solidFill>
              </a:rPr>
              <a:t>комплексы радиационных и</a:t>
            </a:r>
          </a:p>
          <a:p>
            <a:r>
              <a:rPr lang="ru-RU" sz="2400" b="1" dirty="0" smtClean="0">
                <a:solidFill>
                  <a:srgbClr val="0033CC"/>
                </a:solidFill>
              </a:rPr>
              <a:t> сейсмических измерений</a:t>
            </a:r>
            <a:endParaRPr lang="ru-RU" sz="24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650" y="4675178"/>
            <a:ext cx="2628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1400" b="1" u="sng" dirty="0">
                <a:solidFill>
                  <a:srgbClr val="0033CC"/>
                </a:solidFill>
              </a:rPr>
              <a:t>Назначение:</a:t>
            </a:r>
            <a:r>
              <a:rPr lang="ru-RU" altLang="ru-RU" sz="1400" i="1" u="sng" dirty="0">
                <a:solidFill>
                  <a:srgbClr val="0033CC"/>
                </a:solidFill>
              </a:rPr>
              <a:t> </a:t>
            </a:r>
          </a:p>
          <a:p>
            <a:pPr algn="just"/>
            <a:r>
              <a:rPr lang="ru-RU" altLang="ru-RU" sz="1400" dirty="0">
                <a:solidFill>
                  <a:srgbClr val="0033CC"/>
                </a:solidFill>
              </a:rPr>
              <a:t>Д</a:t>
            </a:r>
            <a:r>
              <a:rPr lang="ru-RU" altLang="ru-RU" sz="1400" dirty="0" smtClean="0">
                <a:solidFill>
                  <a:srgbClr val="0033CC"/>
                </a:solidFill>
              </a:rPr>
              <a:t>истанционные </a:t>
            </a:r>
            <a:r>
              <a:rPr lang="ru-RU" altLang="ru-RU" sz="1400" dirty="0">
                <a:solidFill>
                  <a:srgbClr val="0033CC"/>
                </a:solidFill>
              </a:rPr>
              <a:t>измерения </a:t>
            </a:r>
            <a:r>
              <a:rPr lang="ru-RU" altLang="ru-RU" sz="1400" dirty="0" smtClean="0">
                <a:solidFill>
                  <a:srgbClr val="0033CC"/>
                </a:solidFill>
              </a:rPr>
              <a:t>радиационно-физических параметров </a:t>
            </a:r>
            <a:r>
              <a:rPr lang="ru-RU" altLang="ru-RU" sz="1400" dirty="0">
                <a:solidFill>
                  <a:srgbClr val="0033CC"/>
                </a:solidFill>
              </a:rPr>
              <a:t>газовой среды при проведении различных работ в целях оценки радиационной обстановки и обеспечения безопасности </a:t>
            </a:r>
            <a:r>
              <a:rPr lang="ru-RU" altLang="ru-RU" sz="1400" dirty="0" smtClean="0">
                <a:solidFill>
                  <a:srgbClr val="0033CC"/>
                </a:solidFill>
              </a:rPr>
              <a:t>персонала.</a:t>
            </a:r>
            <a:endParaRPr lang="ru-RU" sz="1400" dirty="0">
              <a:solidFill>
                <a:srgbClr val="0033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8463" y="4856389"/>
            <a:ext cx="33034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b="1" u="sng" dirty="0">
                <a:solidFill>
                  <a:srgbClr val="0033CC"/>
                </a:solidFill>
              </a:rPr>
              <a:t>Назначение: </a:t>
            </a:r>
            <a:endParaRPr lang="ru-RU" sz="1400" b="1" u="sng" dirty="0">
              <a:solidFill>
                <a:srgbClr val="0033CC"/>
              </a:solidFill>
              <a:cs typeface="Times New Roman" pitchFamily="18" charset="0"/>
            </a:endParaRPr>
          </a:p>
          <a:p>
            <a:pPr indent="3619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Воздушная радиационная </a:t>
            </a: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разведка местности и приземного слоя атмосферы;</a:t>
            </a:r>
          </a:p>
          <a:p>
            <a:pPr indent="3619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отбор </a:t>
            </a: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аэрозольных и воздушных проб;</a:t>
            </a:r>
          </a:p>
          <a:p>
            <a:pPr indent="3619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проведение </a:t>
            </a:r>
            <a:r>
              <a:rPr lang="ru-RU" sz="1400" dirty="0" err="1">
                <a:solidFill>
                  <a:srgbClr val="0033CC"/>
                </a:solidFill>
                <a:cs typeface="Times New Roman" pitchFamily="18" charset="0"/>
              </a:rPr>
              <a:t>тепловизионной</a:t>
            </a: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 и </a:t>
            </a:r>
            <a:r>
              <a:rPr lang="ru-RU" sz="1400" dirty="0" err="1">
                <a:solidFill>
                  <a:srgbClr val="0033CC"/>
                </a:solidFill>
                <a:cs typeface="Times New Roman" pitchFamily="18" charset="0"/>
              </a:rPr>
              <a:t>видеорегистрации</a:t>
            </a:r>
            <a:r>
              <a:rPr lang="ru-RU" sz="1400" dirty="0">
                <a:solidFill>
                  <a:srgbClr val="0033CC"/>
                </a:solidFill>
                <a:cs typeface="Times New Roman" pitchFamily="18" charset="0"/>
              </a:rPr>
              <a:t> наземных </a:t>
            </a:r>
            <a:r>
              <a:rPr lang="ru-RU" sz="1400" dirty="0" smtClean="0">
                <a:solidFill>
                  <a:srgbClr val="0033CC"/>
                </a:solidFill>
                <a:cs typeface="Times New Roman" pitchFamily="18" charset="0"/>
              </a:rPr>
              <a:t>объектов.</a:t>
            </a:r>
            <a:endParaRPr lang="ru-RU" sz="1400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9557" y="4961164"/>
            <a:ext cx="23068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1400" b="1" u="sng" dirty="0">
                <a:solidFill>
                  <a:srgbClr val="0033CC"/>
                </a:solidFill>
              </a:rPr>
              <a:t>Назначение: </a:t>
            </a:r>
            <a:endParaRPr lang="ru-RU" sz="1400" b="1" u="sng" dirty="0">
              <a:solidFill>
                <a:srgbClr val="0033CC"/>
              </a:solidFill>
              <a:cs typeface="Times New Roman" pitchFamily="18" charset="0"/>
            </a:endParaRPr>
          </a:p>
          <a:p>
            <a:pPr algn="just"/>
            <a:r>
              <a:rPr lang="ru-RU" sz="1400" dirty="0">
                <a:solidFill>
                  <a:srgbClr val="0033CC"/>
                </a:solidFill>
              </a:rPr>
              <a:t>регистрация параметров сейсмовзрывных, </a:t>
            </a:r>
          </a:p>
          <a:p>
            <a:pPr algn="just"/>
            <a:r>
              <a:rPr lang="ru-RU" sz="1400" dirty="0">
                <a:solidFill>
                  <a:srgbClr val="0033CC"/>
                </a:solidFill>
              </a:rPr>
              <a:t>воздушных ударных и акустических </a:t>
            </a:r>
            <a:r>
              <a:rPr lang="ru-RU" sz="1400" dirty="0" smtClean="0">
                <a:solidFill>
                  <a:srgbClr val="0033CC"/>
                </a:solidFill>
              </a:rPr>
              <a:t>волн.</a:t>
            </a:r>
            <a:endParaRPr lang="ru-RU" sz="14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39126" y="6318250"/>
            <a:ext cx="423862" cy="425450"/>
          </a:xfrm>
        </p:spPr>
        <p:txBody>
          <a:bodyPr/>
          <a:lstStyle/>
          <a:p>
            <a:pPr>
              <a:defRPr/>
            </a:pPr>
            <a:fld id="{740F85FD-E2F8-4359-9401-2E322131102F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24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525" y="133350"/>
            <a:ext cx="717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33CC"/>
                </a:solidFill>
                <a:cs typeface="Arial" charset="0"/>
              </a:rPr>
              <a:t>Направления совместных работ </a:t>
            </a:r>
            <a:endParaRPr lang="ru-RU" sz="2400" b="1" dirty="0" smtClean="0">
              <a:solidFill>
                <a:srgbClr val="0033CC"/>
              </a:solidFill>
              <a:cs typeface="Arial" charset="0"/>
            </a:endParaRPr>
          </a:p>
          <a:p>
            <a:pPr algn="ctr"/>
            <a:r>
              <a:rPr lang="ru-RU" sz="2400" b="1" dirty="0" smtClean="0">
                <a:solidFill>
                  <a:srgbClr val="0033CC"/>
                </a:solidFill>
                <a:cs typeface="Arial" charset="0"/>
              </a:rPr>
              <a:t>ФГУП </a:t>
            </a:r>
            <a:r>
              <a:rPr lang="ru-RU" sz="2400" b="1" dirty="0">
                <a:solidFill>
                  <a:srgbClr val="0033CC"/>
                </a:solidFill>
                <a:cs typeface="Arial" charset="0"/>
              </a:rPr>
              <a:t>«ВНИИА» и АО «СНИИП»</a:t>
            </a:r>
            <a:endParaRPr lang="ru-RU" sz="2400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7675" y="1566863"/>
            <a:ext cx="830579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2925" algn="just">
              <a:spcAft>
                <a:spcPts val="1200"/>
              </a:spcAft>
              <a:buFontTx/>
              <a:buAutoNum type="arabicPeriod"/>
            </a:pPr>
            <a:r>
              <a:rPr lang="ru-RU" sz="2400" dirty="0">
                <a:solidFill>
                  <a:srgbClr val="0033CC"/>
                </a:solidFill>
                <a:cs typeface="Times New Roman" pitchFamily="18" charset="0"/>
              </a:rPr>
              <a:t>Разработка и производство детекторов ионизирующих излучений (ИИ) и дозиметров гамма и нейтронного </a:t>
            </a:r>
            <a:r>
              <a:rPr lang="ru-RU" sz="2400" dirty="0" smtClean="0">
                <a:solidFill>
                  <a:srgbClr val="0033CC"/>
                </a:solidFill>
                <a:cs typeface="Times New Roman" pitchFamily="18" charset="0"/>
              </a:rPr>
              <a:t>излучений, спектрометров гамма-излучения;</a:t>
            </a:r>
            <a:endParaRPr lang="ru-RU" sz="2400" dirty="0">
              <a:solidFill>
                <a:srgbClr val="0033CC"/>
              </a:solidFill>
              <a:cs typeface="Times New Roman" pitchFamily="18" charset="0"/>
            </a:endParaRPr>
          </a:p>
          <a:p>
            <a:pPr indent="542925" algn="just">
              <a:spcAft>
                <a:spcPts val="1200"/>
              </a:spcAft>
              <a:buFontTx/>
              <a:buAutoNum type="arabicPeriod"/>
            </a:pPr>
            <a:r>
              <a:rPr lang="ru-RU" sz="2400" dirty="0">
                <a:solidFill>
                  <a:srgbClr val="0033CC"/>
                </a:solidFill>
                <a:cs typeface="Times New Roman" pitchFamily="18" charset="0"/>
              </a:rPr>
              <a:t>Проведение измерений, апробация новой регистрирующей аппаратуры, разработка методик </a:t>
            </a:r>
            <a:r>
              <a:rPr lang="ru-RU" sz="2400" dirty="0" smtClean="0">
                <a:solidFill>
                  <a:srgbClr val="0033CC"/>
                </a:solidFill>
                <a:cs typeface="Times New Roman" pitchFamily="18" charset="0"/>
              </a:rPr>
              <a:t>измерений;</a:t>
            </a:r>
            <a:endParaRPr lang="ru-RU" sz="2400" dirty="0">
              <a:solidFill>
                <a:srgbClr val="0033CC"/>
              </a:solidFill>
              <a:cs typeface="Times New Roman" pitchFamily="18" charset="0"/>
            </a:endParaRPr>
          </a:p>
          <a:p>
            <a:pPr indent="542925" algn="just">
              <a:spcAft>
                <a:spcPts val="1200"/>
              </a:spcAft>
              <a:buFontTx/>
              <a:buAutoNum type="arabicPeriod"/>
            </a:pPr>
            <a:r>
              <a:rPr lang="ru-RU" sz="2400" dirty="0">
                <a:solidFill>
                  <a:srgbClr val="0033CC"/>
                </a:solidFill>
                <a:cs typeface="Times New Roman" pitchFamily="18" charset="0"/>
              </a:rPr>
              <a:t>Метрологическое обеспечение разработки детектирующей аппаратуры для измерения параметров </a:t>
            </a:r>
            <a:r>
              <a:rPr lang="ru-RU" sz="2400" dirty="0" smtClean="0">
                <a:solidFill>
                  <a:srgbClr val="0033CC"/>
                </a:solidFill>
                <a:cs typeface="Times New Roman" pitchFamily="18" charset="0"/>
              </a:rPr>
              <a:t>ИИ;</a:t>
            </a:r>
            <a:endParaRPr lang="ru-RU" sz="2400" dirty="0">
              <a:solidFill>
                <a:srgbClr val="0033CC"/>
              </a:solidFill>
              <a:cs typeface="Times New Roman" pitchFamily="18" charset="0"/>
            </a:endParaRPr>
          </a:p>
          <a:p>
            <a:pPr indent="542925" algn="just">
              <a:spcAft>
                <a:spcPts val="1200"/>
              </a:spcAft>
              <a:buFontTx/>
              <a:buAutoNum type="arabicPeriod"/>
            </a:pPr>
            <a:r>
              <a:rPr lang="ru-RU" sz="2400" dirty="0">
                <a:solidFill>
                  <a:srgbClr val="0033CC"/>
                </a:solidFill>
                <a:cs typeface="Times New Roman" pitchFamily="18" charset="0"/>
              </a:rPr>
              <a:t>Разработка аппаратурных </a:t>
            </a:r>
            <a:r>
              <a:rPr lang="ru-RU" sz="2400" dirty="0" smtClean="0">
                <a:solidFill>
                  <a:srgbClr val="0033CC"/>
                </a:solidFill>
                <a:cs typeface="Times New Roman" pitchFamily="18" charset="0"/>
              </a:rPr>
              <a:t>комплексов.</a:t>
            </a:r>
            <a:endParaRPr lang="ru-RU" sz="2400" dirty="0">
              <a:solidFill>
                <a:srgbClr val="0033CC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4606" y="-9227"/>
            <a:ext cx="5586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Детекторы ионизирующих </a:t>
            </a:r>
            <a:r>
              <a:rPr lang="ru-RU" sz="2400" b="1" dirty="0" smtClean="0">
                <a:solidFill>
                  <a:srgbClr val="0033CC"/>
                </a:solidFill>
              </a:rPr>
              <a:t>излучений </a:t>
            </a:r>
            <a:r>
              <a:rPr lang="ru-RU" sz="2400" b="1" dirty="0">
                <a:solidFill>
                  <a:srgbClr val="0033CC"/>
                </a:solidFill>
              </a:rPr>
              <a:t>и </a:t>
            </a:r>
            <a:endParaRPr lang="ru-RU" sz="2400" b="1" dirty="0" smtClean="0">
              <a:solidFill>
                <a:srgbClr val="0033CC"/>
              </a:solidFill>
            </a:endParaRPr>
          </a:p>
          <a:p>
            <a:r>
              <a:rPr lang="ru-RU" sz="2400" b="1" dirty="0" smtClean="0">
                <a:solidFill>
                  <a:srgbClr val="0033CC"/>
                </a:solidFill>
              </a:rPr>
              <a:t>дозиметры</a:t>
            </a:r>
            <a:endParaRPr lang="ru-RU" sz="2400" b="1" dirty="0">
              <a:solidFill>
                <a:srgbClr val="0033CC"/>
              </a:solidFill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375139" y="2441781"/>
            <a:ext cx="2060575" cy="1169551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Сцинтилляционные 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детекторы (сцинтиллятор </a:t>
            </a:r>
            <a:r>
              <a:rPr lang="ru-RU" sz="1400" b="1" dirty="0" smtClean="0">
                <a:solidFill>
                  <a:srgbClr val="0033CC"/>
                </a:solidFill>
                <a:cs typeface="Times New Roman" pitchFamily="18" charset="0"/>
              </a:rPr>
              <a:t>+ ФЭУ</a:t>
            </a:r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,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 сцинтиллятор + </a:t>
            </a:r>
            <a:endParaRPr lang="ru-RU" sz="1400" b="1" dirty="0" smtClean="0">
              <a:solidFill>
                <a:srgbClr val="0033CC"/>
              </a:solidFill>
              <a:cs typeface="Times New Roman" pitchFamily="18" charset="0"/>
            </a:endParaRPr>
          </a:p>
          <a:p>
            <a:pPr algn="ctr"/>
            <a:r>
              <a:rPr lang="en-US" sz="1400" b="1" dirty="0" smtClean="0">
                <a:solidFill>
                  <a:srgbClr val="0033CC"/>
                </a:solidFill>
                <a:cs typeface="Times New Roman" pitchFamily="18" charset="0"/>
              </a:rPr>
              <a:t>WLS-</a:t>
            </a:r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волокна </a:t>
            </a:r>
            <a:r>
              <a:rPr lang="ru-RU" sz="1400" b="1" dirty="0" smtClean="0">
                <a:solidFill>
                  <a:srgbClr val="0033CC"/>
                </a:solidFill>
                <a:cs typeface="Times New Roman" pitchFamily="18" charset="0"/>
              </a:rPr>
              <a:t>+ </a:t>
            </a:r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ФЭУ)  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375139" y="1160552"/>
            <a:ext cx="2215911" cy="830997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cs typeface="Times New Roman" pitchFamily="18" charset="0"/>
              </a:rPr>
              <a:t>Детекторы гамма-  и нейтронного излучения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47346" y="3741790"/>
            <a:ext cx="1944320" cy="746674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Неорганический  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сцинтиллятор 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+ ФЭУ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27889" y="5252866"/>
            <a:ext cx="2020586" cy="738664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>
                <a:solidFill>
                  <a:srgbClr val="0033CC"/>
                </a:solidFill>
                <a:cs typeface="Times New Roman" pitchFamily="18" charset="0"/>
              </a:rPr>
              <a:t>Вакуумные рентгеновские </a:t>
            </a:r>
          </a:p>
          <a:p>
            <a:pPr algn="ctr"/>
            <a:r>
              <a:rPr lang="ru-RU" sz="1400" b="1">
                <a:solidFill>
                  <a:srgbClr val="0033CC"/>
                </a:solidFill>
                <a:cs typeface="Times New Roman" pitchFamily="18" charset="0"/>
              </a:rPr>
              <a:t>детекторы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248521" y="1160552"/>
            <a:ext cx="1944320" cy="584775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Детекторы гамма -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cs typeface="Times New Roman" pitchFamily="18" charset="0"/>
              </a:rPr>
              <a:t>излучения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827889" y="1160552"/>
            <a:ext cx="2020585" cy="830997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3366FF"/>
                </a:solidFill>
                <a:cs typeface="Times New Roman" pitchFamily="18" charset="0"/>
              </a:rPr>
              <a:t>Детекторы</a:t>
            </a:r>
          </a:p>
          <a:p>
            <a:pPr algn="ctr"/>
            <a:r>
              <a:rPr lang="ru-RU" sz="1600" b="1" dirty="0">
                <a:solidFill>
                  <a:srgbClr val="3366FF"/>
                </a:solidFill>
                <a:cs typeface="Times New Roman" pitchFamily="18" charset="0"/>
              </a:rPr>
              <a:t>рентгеновского излучения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48521" y="2437385"/>
            <a:ext cx="1944320" cy="732143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rgbClr val="0033CC"/>
                </a:solidFill>
                <a:cs typeface="Times New Roman" pitchFamily="18" charset="0"/>
              </a:rPr>
              <a:t>Черенковский</a:t>
            </a:r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радиатор + ФЭУ 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или ФЭ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47346" y="5130407"/>
            <a:ext cx="1944321" cy="524425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Полупроводниковые </a:t>
            </a:r>
          </a:p>
          <a:p>
            <a:pPr algn="ctr"/>
            <a:r>
              <a:rPr lang="ru-RU" sz="1400" b="1" dirty="0">
                <a:solidFill>
                  <a:srgbClr val="0033CC"/>
                </a:solidFill>
                <a:cs typeface="Times New Roman" pitchFamily="18" charset="0"/>
              </a:rPr>
              <a:t>детекторы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827889" y="2440071"/>
            <a:ext cx="2020585" cy="763404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>
                <a:solidFill>
                  <a:srgbClr val="0033CC"/>
                </a:solidFill>
                <a:cs typeface="Times New Roman" pitchFamily="18" charset="0"/>
              </a:rPr>
              <a:t>Полупроводниковые детекторы</a:t>
            </a:r>
            <a:endParaRPr lang="en-US" sz="1400" b="1">
              <a:solidFill>
                <a:srgbClr val="0033CC"/>
              </a:solidFill>
              <a:cs typeface="Times New Roman" pitchFamily="18" charset="0"/>
            </a:endParaRPr>
          </a:p>
          <a:p>
            <a:pPr algn="ctr"/>
            <a:r>
              <a:rPr lang="ru-RU" sz="1400" b="1">
                <a:solidFill>
                  <a:srgbClr val="0033CC"/>
                </a:solidFill>
                <a:cs typeface="Times New Roman" pitchFamily="18" charset="0"/>
              </a:rPr>
              <a:t>(</a:t>
            </a:r>
            <a:r>
              <a:rPr lang="en-US" sz="1400" b="1">
                <a:solidFill>
                  <a:srgbClr val="0033CC"/>
                </a:solidFill>
                <a:cs typeface="Times New Roman" pitchFamily="18" charset="0"/>
              </a:rPr>
              <a:t>Si, GaAs)</a:t>
            </a:r>
            <a:endParaRPr lang="ru-RU" sz="1400" b="1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4827889" y="3741790"/>
            <a:ext cx="2020585" cy="954107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>
                <a:solidFill>
                  <a:srgbClr val="0033CC"/>
                </a:solidFill>
                <a:cs typeface="Times New Roman" pitchFamily="18" charset="0"/>
              </a:rPr>
              <a:t>Высокочувствительный </a:t>
            </a:r>
          </a:p>
          <a:p>
            <a:pPr algn="ctr"/>
            <a:r>
              <a:rPr lang="ru-RU" sz="1400" b="1">
                <a:solidFill>
                  <a:srgbClr val="0033CC"/>
                </a:solidFill>
                <a:cs typeface="Times New Roman" pitchFamily="18" charset="0"/>
              </a:rPr>
              <a:t>детектор РИ (неорганический </a:t>
            </a:r>
          </a:p>
          <a:p>
            <a:pPr algn="ctr"/>
            <a:r>
              <a:rPr lang="ru-RU" sz="1400" b="1">
                <a:solidFill>
                  <a:srgbClr val="0033CC"/>
                </a:solidFill>
                <a:cs typeface="Times New Roman" pitchFamily="18" charset="0"/>
              </a:rPr>
              <a:t>сцинтиллятор + ФЭУ)</a:t>
            </a:r>
          </a:p>
        </p:txBody>
      </p:sp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2375138" y="4171367"/>
            <a:ext cx="2060575" cy="954107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>
                <a:solidFill>
                  <a:srgbClr val="0033CC"/>
                </a:solidFill>
                <a:cs typeface="Times New Roman" pitchFamily="18" charset="0"/>
              </a:rPr>
              <a:t>Полупроводниковый </a:t>
            </a:r>
          </a:p>
          <a:p>
            <a:pPr algn="ctr"/>
            <a:r>
              <a:rPr lang="ru-RU" sz="1400" b="1">
                <a:solidFill>
                  <a:srgbClr val="0033CC"/>
                </a:solidFill>
                <a:cs typeface="Times New Roman" pitchFamily="18" charset="0"/>
              </a:rPr>
              <a:t>детектор + полиэтиленовый конвертер</a:t>
            </a:r>
          </a:p>
        </p:txBody>
      </p:sp>
      <p:sp>
        <p:nvSpPr>
          <p:cNvPr id="17" name="Стрелка вниз 16"/>
          <p:cNvSpPr/>
          <p:nvPr/>
        </p:nvSpPr>
        <p:spPr>
          <a:xfrm>
            <a:off x="1071072" y="3222525"/>
            <a:ext cx="287337" cy="481165"/>
          </a:xfrm>
          <a:prstGeom prst="downArrow">
            <a:avLst/>
          </a:prstGeom>
          <a:solidFill>
            <a:schemeClr val="bg1"/>
          </a:solidFill>
          <a:ln>
            <a:solidFill>
              <a:srgbClr val="061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7857178" y="2799333"/>
            <a:ext cx="288925" cy="904357"/>
          </a:xfrm>
          <a:prstGeom prst="downArrow">
            <a:avLst/>
          </a:prstGeom>
          <a:solidFill>
            <a:schemeClr val="bg1"/>
          </a:solidFill>
          <a:ln>
            <a:solidFill>
              <a:srgbClr val="061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070279" y="4546381"/>
            <a:ext cx="288925" cy="542196"/>
          </a:xfrm>
          <a:prstGeom prst="downArrow">
            <a:avLst/>
          </a:prstGeom>
          <a:solidFill>
            <a:schemeClr val="bg1"/>
          </a:solidFill>
          <a:ln>
            <a:solidFill>
              <a:srgbClr val="061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5694513" y="3259086"/>
            <a:ext cx="287337" cy="444603"/>
          </a:xfrm>
          <a:prstGeom prst="downArrow">
            <a:avLst/>
          </a:prstGeom>
          <a:solidFill>
            <a:schemeClr val="bg1"/>
          </a:solidFill>
          <a:ln>
            <a:solidFill>
              <a:srgbClr val="061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7858766" y="1534454"/>
            <a:ext cx="287338" cy="861064"/>
          </a:xfrm>
          <a:prstGeom prst="downArrow">
            <a:avLst/>
          </a:prstGeom>
          <a:solidFill>
            <a:schemeClr val="bg1"/>
          </a:solidFill>
          <a:ln>
            <a:solidFill>
              <a:srgbClr val="061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1071074" y="1750787"/>
            <a:ext cx="287337" cy="644731"/>
          </a:xfrm>
          <a:prstGeom prst="downArrow">
            <a:avLst/>
          </a:prstGeom>
          <a:solidFill>
            <a:schemeClr val="bg1"/>
          </a:solidFill>
          <a:ln>
            <a:solidFill>
              <a:srgbClr val="061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5694512" y="4750131"/>
            <a:ext cx="287337" cy="469075"/>
          </a:xfrm>
          <a:prstGeom prst="downArrow">
            <a:avLst/>
          </a:prstGeom>
          <a:solidFill>
            <a:schemeClr val="bg1"/>
          </a:solidFill>
          <a:ln>
            <a:solidFill>
              <a:srgbClr val="061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3252785" y="3619500"/>
            <a:ext cx="287337" cy="511487"/>
          </a:xfrm>
          <a:prstGeom prst="downArrow">
            <a:avLst/>
          </a:prstGeom>
          <a:solidFill>
            <a:schemeClr val="bg1"/>
          </a:solidFill>
          <a:ln>
            <a:solidFill>
              <a:srgbClr val="061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7062788" y="3741790"/>
            <a:ext cx="1881492" cy="523220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CC"/>
                </a:solidFill>
                <a:cs typeface="Times New Roman" pitchFamily="18" charset="0"/>
              </a:rPr>
              <a:t>Нейтронный дозиметр</a:t>
            </a:r>
            <a:endParaRPr lang="ru-RU" sz="1400" b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7060590" y="1160552"/>
            <a:ext cx="1883690" cy="338554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Дозиметры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7062788" y="2441781"/>
            <a:ext cx="1881492" cy="307777"/>
          </a:xfrm>
          <a:prstGeom prst="rect">
            <a:avLst/>
          </a:prstGeom>
          <a:noFill/>
          <a:ln w="28575">
            <a:solidFill>
              <a:srgbClr val="06179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33CC"/>
                </a:solidFill>
                <a:cs typeface="Times New Roman" pitchFamily="18" charset="0"/>
              </a:rPr>
              <a:t>Гамма дозиметр</a:t>
            </a:r>
            <a:endParaRPr lang="ru-RU" sz="1400" b="1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28" name="Стрелка вниз 27"/>
          <p:cNvSpPr/>
          <p:nvPr/>
        </p:nvSpPr>
        <p:spPr>
          <a:xfrm>
            <a:off x="5713563" y="1998257"/>
            <a:ext cx="287337" cy="444886"/>
          </a:xfrm>
          <a:prstGeom prst="downArrow">
            <a:avLst/>
          </a:prstGeom>
          <a:solidFill>
            <a:schemeClr val="bg1"/>
          </a:solidFill>
          <a:ln>
            <a:solidFill>
              <a:srgbClr val="061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30" name="Номер слайда 29"/>
          <p:cNvSpPr>
            <a:spLocks noGrp="1"/>
          </p:cNvSpPr>
          <p:nvPr>
            <p:ph type="sldNum" sz="quarter" idx="12"/>
          </p:nvPr>
        </p:nvSpPr>
        <p:spPr>
          <a:xfrm>
            <a:off x="8353426" y="6316663"/>
            <a:ext cx="252412" cy="541337"/>
          </a:xfrm>
        </p:spPr>
        <p:txBody>
          <a:bodyPr/>
          <a:lstStyle/>
          <a:p>
            <a:pPr>
              <a:defRPr/>
            </a:pPr>
            <a:fld id="{740F85FD-E2F8-4359-9401-2E322131102F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3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3252786" y="2019300"/>
            <a:ext cx="287337" cy="385743"/>
          </a:xfrm>
          <a:prstGeom prst="downArrow">
            <a:avLst/>
          </a:prstGeom>
          <a:solidFill>
            <a:schemeClr val="bg1"/>
          </a:solidFill>
          <a:ln>
            <a:solidFill>
              <a:srgbClr val="0617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571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9750" y="1012662"/>
            <a:ext cx="8066088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b="1" dirty="0">
                <a:solidFill>
                  <a:srgbClr val="0033CC"/>
                </a:solidFill>
                <a:cs typeface="Times New Roman" pitchFamily="18" charset="0"/>
              </a:rPr>
              <a:t>Разработанный программный пакет во ФГУП ВНИИА позволяет:</a:t>
            </a:r>
          </a:p>
          <a:p>
            <a:pPr marL="180975" indent="-180975" algn="just">
              <a:spcBef>
                <a:spcPts val="600"/>
              </a:spcBef>
              <a:buFontTx/>
              <a:buChar char="-"/>
            </a:pPr>
            <a:r>
              <a:rPr lang="ru-RU" dirty="0" smtClean="0">
                <a:solidFill>
                  <a:srgbClr val="0033CC"/>
                </a:solidFill>
                <a:cs typeface="Times New Roman" pitchFamily="18" charset="0"/>
              </a:rPr>
              <a:t>Моделировать взаимодействие </a:t>
            </a:r>
            <a:r>
              <a:rPr lang="ru-RU" dirty="0">
                <a:solidFill>
                  <a:srgbClr val="0033CC"/>
                </a:solidFill>
                <a:cs typeface="Times New Roman" pitchFamily="18" charset="0"/>
              </a:rPr>
              <a:t>ионизирующего излучения с чувствительным объемом детектора</a:t>
            </a:r>
            <a:r>
              <a:rPr lang="ru-RU" dirty="0" smtClean="0">
                <a:solidFill>
                  <a:srgbClr val="0033CC"/>
                </a:solidFill>
                <a:cs typeface="Times New Roman" pitchFamily="18" charset="0"/>
              </a:rPr>
              <a:t>; </a:t>
            </a:r>
          </a:p>
          <a:p>
            <a:pPr marL="180975" indent="-180975" algn="just">
              <a:spcBef>
                <a:spcPts val="600"/>
              </a:spcBef>
              <a:buFontTx/>
              <a:buChar char="-"/>
            </a:pPr>
            <a:r>
              <a:rPr lang="ru-RU" dirty="0" smtClean="0">
                <a:solidFill>
                  <a:srgbClr val="0033CC"/>
                </a:solidFill>
                <a:cs typeface="Times New Roman" pitchFamily="18" charset="0"/>
              </a:rPr>
              <a:t>Выполнять расчеты оптимальных параметров сцинтилляторов и полупроводниковых элементов при разработке детекторов ионизирующего излучения;</a:t>
            </a:r>
            <a:endParaRPr lang="ru-RU" dirty="0">
              <a:solidFill>
                <a:srgbClr val="0033CC"/>
              </a:solidFill>
              <a:cs typeface="Times New Roman" pitchFamily="18" charset="0"/>
            </a:endParaRPr>
          </a:p>
          <a:p>
            <a:pPr marL="180975" indent="-180975">
              <a:spcBef>
                <a:spcPts val="600"/>
              </a:spcBef>
            </a:pPr>
            <a:r>
              <a:rPr lang="ru-RU" dirty="0">
                <a:solidFill>
                  <a:srgbClr val="0033CC"/>
                </a:solidFill>
                <a:cs typeface="Times New Roman" pitchFamily="18" charset="0"/>
              </a:rPr>
              <a:t>-	</a:t>
            </a:r>
            <a:r>
              <a:rPr lang="ru-RU" dirty="0" smtClean="0">
                <a:solidFill>
                  <a:srgbClr val="0033CC"/>
                </a:solidFill>
                <a:cs typeface="Times New Roman" pitchFamily="18" charset="0"/>
              </a:rPr>
              <a:t>Проводить расчет распространения света и </a:t>
            </a:r>
            <a:r>
              <a:rPr lang="ru-RU" dirty="0" err="1" smtClean="0">
                <a:solidFill>
                  <a:srgbClr val="0033CC"/>
                </a:solidFill>
                <a:cs typeface="Times New Roman" pitchFamily="18" charset="0"/>
              </a:rPr>
              <a:t>светосбора</a:t>
            </a:r>
            <a:r>
              <a:rPr lang="ru-RU" dirty="0" smtClean="0">
                <a:solidFill>
                  <a:srgbClr val="0033CC"/>
                </a:solidFill>
                <a:cs typeface="Times New Roman" pitchFamily="18" charset="0"/>
              </a:rPr>
              <a:t> в сцинтилляционных детекторах.</a:t>
            </a:r>
            <a:endParaRPr lang="ru-RU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7986" y="5911848"/>
            <a:ext cx="3519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33CC"/>
                </a:solidFill>
              </a:rPr>
              <a:t>З</a:t>
            </a:r>
            <a:r>
              <a:rPr lang="en-US" sz="1200" dirty="0">
                <a:solidFill>
                  <a:srgbClr val="0033CC"/>
                </a:solidFill>
              </a:rPr>
              <a:t>D</a:t>
            </a:r>
            <a:r>
              <a:rPr lang="ru-RU" sz="1200" dirty="0">
                <a:solidFill>
                  <a:srgbClr val="0033CC"/>
                </a:solidFill>
              </a:rPr>
              <a:t>-модель и визуализация запуска гамма-кванта и образования световых фотонов в сцинтилляционном </a:t>
            </a:r>
            <a:r>
              <a:rPr lang="ru-RU" sz="1200" dirty="0" smtClean="0">
                <a:solidFill>
                  <a:srgbClr val="0033CC"/>
                </a:solidFill>
              </a:rPr>
              <a:t>детекторе</a:t>
            </a:r>
            <a:endParaRPr lang="ru-RU" sz="1200" dirty="0">
              <a:solidFill>
                <a:srgbClr val="0033CC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0517" y="3605323"/>
            <a:ext cx="4114198" cy="23065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992314" y="3295650"/>
            <a:ext cx="3627293" cy="26750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64591" y="5911848"/>
            <a:ext cx="4030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33CC"/>
                </a:solidFill>
              </a:rPr>
              <a:t>Результат моделирования временного разрешения сцинтилляционного детектора</a:t>
            </a:r>
            <a:endParaRPr lang="ru-RU" sz="1200" dirty="0">
              <a:solidFill>
                <a:srgbClr val="0033C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50251" y="6318251"/>
            <a:ext cx="255587" cy="541337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4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750" y="-9525"/>
            <a:ext cx="6714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  <a:cs typeface="Times New Roman" pitchFamily="18" charset="0"/>
              </a:rPr>
              <a:t>Математическое моделирование </a:t>
            </a:r>
            <a:r>
              <a:rPr lang="ru-RU" sz="2400" b="1" dirty="0" smtClean="0">
                <a:solidFill>
                  <a:srgbClr val="0033CC"/>
                </a:solidFill>
                <a:cs typeface="Times New Roman" pitchFamily="18" charset="0"/>
              </a:rPr>
              <a:t>физических</a:t>
            </a:r>
          </a:p>
          <a:p>
            <a:r>
              <a:rPr lang="ru-RU" sz="2400" b="1" dirty="0" smtClean="0">
                <a:solidFill>
                  <a:srgbClr val="0033CC"/>
                </a:solidFill>
                <a:cs typeface="Times New Roman" pitchFamily="18" charset="0"/>
              </a:rPr>
              <a:t>процессов </a:t>
            </a:r>
            <a:r>
              <a:rPr lang="ru-RU" sz="2400" b="1" dirty="0">
                <a:solidFill>
                  <a:srgbClr val="0033CC"/>
                </a:solidFill>
                <a:cs typeface="Times New Roman" pitchFamily="18" charset="0"/>
              </a:rPr>
              <a:t>в чувствительном объеме детекторов</a:t>
            </a:r>
            <a:endParaRPr lang="ru-RU" sz="2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53426" y="6318251"/>
            <a:ext cx="252412" cy="541337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5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750" y="-9227"/>
            <a:ext cx="4700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Детекторы импульсного </a:t>
            </a:r>
            <a:r>
              <a:rPr lang="ru-RU" sz="2400" b="1" dirty="0" smtClean="0">
                <a:solidFill>
                  <a:srgbClr val="0033CC"/>
                </a:solidFill>
              </a:rPr>
              <a:t>гамма- и</a:t>
            </a:r>
          </a:p>
          <a:p>
            <a:r>
              <a:rPr lang="ru-RU" sz="2400" b="1" dirty="0" smtClean="0">
                <a:solidFill>
                  <a:srgbClr val="0033CC"/>
                </a:solidFill>
              </a:rPr>
              <a:t>нейтронного </a:t>
            </a:r>
            <a:r>
              <a:rPr lang="ru-RU" sz="2400" b="1" dirty="0">
                <a:solidFill>
                  <a:srgbClr val="0033CC"/>
                </a:solidFill>
              </a:rPr>
              <a:t>излучения </a:t>
            </a:r>
            <a:endParaRPr lang="ru-RU" sz="2400" b="1" dirty="0"/>
          </a:p>
        </p:txBody>
      </p:sp>
      <p:pic>
        <p:nvPicPr>
          <p:cNvPr id="5" name="Picture 4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7875" y="842709"/>
            <a:ext cx="1295041" cy="1945898"/>
          </a:xfrm>
          <a:prstGeom prst="rect">
            <a:avLst/>
          </a:prstGeom>
          <a:noFill/>
        </p:spPr>
      </p:pic>
      <p:pic>
        <p:nvPicPr>
          <p:cNvPr id="6" name="Picture 4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81212" y="836196"/>
            <a:ext cx="1491454" cy="1952410"/>
          </a:xfrm>
          <a:prstGeom prst="rect">
            <a:avLst/>
          </a:prstGeom>
          <a:noFill/>
        </p:spPr>
      </p:pic>
      <p:pic>
        <p:nvPicPr>
          <p:cNvPr id="7" name="Picture 4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48942" y="835025"/>
            <a:ext cx="1246290" cy="1953581"/>
          </a:xfrm>
          <a:prstGeom prst="rect">
            <a:avLst/>
          </a:prstGeom>
          <a:noFill/>
        </p:spPr>
      </p:pic>
      <p:pic>
        <p:nvPicPr>
          <p:cNvPr id="8" name="Picture 7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626130" y="835523"/>
            <a:ext cx="1167736" cy="1953083"/>
          </a:xfrm>
          <a:prstGeom prst="rect">
            <a:avLst/>
          </a:prstGeom>
          <a:noFill/>
        </p:spPr>
      </p:pic>
      <p:pic>
        <p:nvPicPr>
          <p:cNvPr id="9" name="Picture 2" descr="C:\Users\500-KM~1.VNI\AppData\Local\Temp\Rar$DIa0.759\ТСДИ41-0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9812" y="998850"/>
            <a:ext cx="1162985" cy="17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7875" y="275736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</a:rPr>
              <a:t>ССДИ8М-1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8250" y="275736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</a:rPr>
              <a:t>ССДИ40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96973" y="275736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</a:rPr>
              <a:t>ССДИ39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9730" y="275736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</a:rPr>
              <a:t>ССДИ36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6774" y="275736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</a:rPr>
              <a:t>ТСДИ41-01</a:t>
            </a:r>
            <a:endParaRPr lang="ru-RU" dirty="0">
              <a:solidFill>
                <a:srgbClr val="0033CC"/>
              </a:solidFill>
            </a:endParaRPr>
          </a:p>
        </p:txBody>
      </p:sp>
      <p:graphicFrame>
        <p:nvGraphicFramePr>
          <p:cNvPr id="15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1638921"/>
              </p:ext>
            </p:extLst>
          </p:nvPr>
        </p:nvGraphicFramePr>
        <p:xfrm>
          <a:off x="170679" y="3231475"/>
          <a:ext cx="8821176" cy="348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846"/>
                <a:gridCol w="1323975"/>
                <a:gridCol w="752475"/>
                <a:gridCol w="1190625"/>
                <a:gridCol w="1066800"/>
                <a:gridCol w="800100"/>
                <a:gridCol w="925775"/>
                <a:gridCol w="636580"/>
              </a:tblGrid>
              <a:tr h="277813">
                <a:tc gridSpan="8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Основные технические характеристики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1418" marR="9141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1418" marR="9141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1418" marR="9141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1418" marR="9141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1418" marR="9141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1418" marR="91418" marT="45710" marB="4571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32280">
                <a:tc>
                  <a:txBody>
                    <a:bodyPr/>
                    <a:lstStyle/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Индекс детектора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ССДИ8М-1 (ССДИ8М-1-01)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 smtClean="0"/>
                        <a:t>ССДИ35</a:t>
                      </a:r>
                      <a:endParaRPr lang="ru-RU" sz="1300" b="1" dirty="0" smtClean="0"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ССДИ36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ССДИ39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ССДИ40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ТСДИ41-01</a:t>
                      </a:r>
                      <a:endParaRPr kumimoji="0" lang="ru-RU" sz="13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846" marR="6184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СЧДИ3</a:t>
                      </a:r>
                      <a:endParaRPr kumimoji="0" lang="ru-RU" sz="13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846" marR="61846" marT="0" marB="0" anchor="ctr" horzOverflow="overflow"/>
                </a:tc>
              </a:tr>
              <a:tr h="879496">
                <a:tc>
                  <a:txBody>
                    <a:bodyPr/>
                    <a:lstStyle/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Максимальная чувствительность к гамма-излучению </a:t>
                      </a:r>
                      <a:r>
                        <a:rPr kumimoji="0" lang="en-US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</a:t>
                      </a:r>
                      <a:r>
                        <a:rPr kumimoji="0" lang="en-US" sz="1800" b="1" u="none" strike="noStrike" cap="none" normalizeH="0" baseline="-25000" dirty="0" smtClean="0">
                          <a:ln>
                            <a:noFill/>
                          </a:ln>
                          <a:effectLst/>
                          <a:sym typeface="Symbol"/>
                        </a:rPr>
                        <a:t></a:t>
                      </a:r>
                      <a:r>
                        <a:rPr kumimoji="0" lang="en-US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=1,25 </a:t>
                      </a: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МэВ</a:t>
                      </a:r>
                      <a:r>
                        <a:rPr kumimoji="0" lang="en-US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endParaRPr kumimoji="0" lang="ru-RU" sz="1300" b="1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А∙см</a:t>
                      </a:r>
                      <a:r>
                        <a:rPr kumimoji="0" lang="ru-RU" sz="1300" b="1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∙с/квант,</a:t>
                      </a:r>
                    </a:p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не менее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1∙10</a:t>
                      </a:r>
                      <a:r>
                        <a:rPr kumimoji="0" lang="ru-RU" sz="13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-1</a:t>
                      </a:r>
                      <a:r>
                        <a:rPr kumimoji="0" lang="en-US" sz="13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0 </a:t>
                      </a:r>
                      <a:endParaRPr kumimoji="0" lang="ru-RU" sz="1300" u="none" strike="noStrike" cap="none" normalizeH="0" baseline="300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(1∙10</a:t>
                      </a:r>
                      <a:r>
                        <a:rPr kumimoji="0" lang="ru-RU" sz="13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-12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ru-RU" sz="1300" u="none" strike="noStrike" cap="none" normalizeH="0" baseline="3000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1∙10</a:t>
                      </a:r>
                      <a:r>
                        <a:rPr kumimoji="0" lang="ru-RU" sz="13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-9</a:t>
                      </a:r>
                      <a:endParaRPr kumimoji="0" lang="ru-RU" sz="13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2∙10</a:t>
                      </a:r>
                      <a:r>
                        <a:rPr kumimoji="0" lang="ru-RU" sz="13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-9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(Е</a:t>
                      </a:r>
                      <a:r>
                        <a:rPr kumimoji="0" lang="ru-RU" sz="1600" u="none" strike="noStrike" cap="none" normalizeH="0" baseline="-25000" dirty="0" smtClean="0">
                          <a:ln>
                            <a:noFill/>
                          </a:ln>
                          <a:effectLst/>
                          <a:sym typeface="Symbol"/>
                        </a:rPr>
                        <a:t>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=1,25 МэВ)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7∙10</a:t>
                      </a:r>
                      <a:r>
                        <a:rPr kumimoji="0" lang="ru-RU" sz="13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-9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(Е</a:t>
                      </a:r>
                      <a:r>
                        <a:rPr kumimoji="0" lang="ru-RU" sz="13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Н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=14,5 МэВ)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2∙10</a:t>
                      </a:r>
                      <a:r>
                        <a:rPr kumimoji="0" lang="ru-RU" sz="13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-16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(Е</a:t>
                      </a:r>
                      <a:r>
                        <a:rPr kumimoji="0" lang="ru-RU" sz="1600" u="none" strike="noStrike" cap="none" normalizeH="0" baseline="-25000" dirty="0" smtClean="0">
                          <a:ln>
                            <a:noFill/>
                          </a:ln>
                          <a:effectLst/>
                          <a:sym typeface="Symbol"/>
                        </a:rPr>
                        <a:t>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=1,25 МэВ)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7∙10</a:t>
                      </a:r>
                      <a:r>
                        <a:rPr kumimoji="0" lang="ru-RU" sz="13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-16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</a:p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(Е</a:t>
                      </a:r>
                      <a:r>
                        <a:rPr kumimoji="0" lang="ru-RU" sz="13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Н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=14,5 МэВ)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1∙10</a:t>
                      </a:r>
                      <a:r>
                        <a:rPr kumimoji="0" lang="ru-RU" sz="13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-14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1·</a:t>
                      </a:r>
                      <a:r>
                        <a:rPr kumimoji="0" lang="en-GB" sz="13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n-GB" sz="1300" u="none" strike="noStrike" kern="1200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-9</a:t>
                      </a:r>
                      <a:endParaRPr kumimoji="0" lang="ru-RU" sz="1300" u="none" strike="noStrike" kern="1200" cap="none" normalizeH="0" baseline="3000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1·</a:t>
                      </a:r>
                      <a:r>
                        <a:rPr kumimoji="0" lang="en-GB" sz="13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n-GB" sz="1300" u="none" strike="noStrike" kern="1200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</a:t>
                      </a:r>
                      <a:r>
                        <a:rPr kumimoji="0" lang="ru-RU" sz="1300" u="none" strike="noStrike" kern="1200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ru-RU" sz="1300" b="0" i="0" u="none" strike="noStrike" kern="1200" cap="none" normalizeH="0" baseline="30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846" marR="61846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5∙10</a:t>
                      </a:r>
                      <a:r>
                        <a:rPr kumimoji="0" lang="ru-RU" sz="13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-20</a:t>
                      </a:r>
                      <a:endParaRPr kumimoji="0" lang="ru-RU" sz="13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Максимальный импульсный линейный ток, </a:t>
                      </a:r>
                    </a:p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А, не менее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2,5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0,4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2,5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2,5</a:t>
                      </a:r>
                      <a:endParaRPr kumimoji="0" lang="ru-RU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2,5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Временное разрешение,</a:t>
                      </a:r>
                    </a:p>
                    <a:p>
                      <a:pPr marL="0" marR="0" lvl="0" indent="0" algn="l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нс, не более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5,5 (1,5)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ru-RU" sz="13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8" marR="91418" marT="45710" marB="4571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27952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0,25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18" marR="91418" marT="45710" marB="4571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78209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15326" y="6373813"/>
            <a:ext cx="252412" cy="541337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6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38125" y="-9525"/>
            <a:ext cx="87248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</a:rPr>
              <a:t>Сильноточные детекторы импульсного ионизирующего излучения модульной конструкции с волоконно-оптическим </a:t>
            </a:r>
            <a:r>
              <a:rPr lang="ru-RU" sz="2000" b="1" dirty="0" err="1" smtClean="0">
                <a:solidFill>
                  <a:srgbClr val="0033CC"/>
                </a:solidFill>
              </a:rPr>
              <a:t>светосбором</a:t>
            </a:r>
            <a:endParaRPr lang="ru-RU" sz="2000" b="1" dirty="0">
              <a:solidFill>
                <a:srgbClr val="0033CC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66775" y="1201738"/>
            <a:ext cx="5176478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Работа\Т11-Л1, -Л2\Т11-Л1\фото2\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00800" y="1238251"/>
            <a:ext cx="2144713" cy="165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06400" y="2597952"/>
            <a:ext cx="75088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 smtClean="0">
                <a:solidFill>
                  <a:srgbClr val="0033CC"/>
                </a:solidFill>
              </a:rPr>
              <a:t>Основные технические характеристики:</a:t>
            </a:r>
          </a:p>
          <a:p>
            <a:pPr>
              <a:buFont typeface="Arial" charset="0"/>
              <a:buChar char="•"/>
            </a:pPr>
            <a:r>
              <a:rPr lang="ru-RU" altLang="ru-RU" sz="1400" dirty="0" smtClean="0">
                <a:solidFill>
                  <a:srgbClr val="0033CC"/>
                </a:solidFill>
              </a:rPr>
              <a:t> Временное </a:t>
            </a:r>
            <a:r>
              <a:rPr lang="ru-RU" altLang="ru-RU" sz="1400" dirty="0">
                <a:solidFill>
                  <a:srgbClr val="0033CC"/>
                </a:solidFill>
              </a:rPr>
              <a:t>разрешение не более 14</a:t>
            </a:r>
            <a:r>
              <a:rPr lang="en-US" altLang="ru-RU" sz="1400" dirty="0">
                <a:solidFill>
                  <a:srgbClr val="0033CC"/>
                </a:solidFill>
              </a:rPr>
              <a:t> </a:t>
            </a:r>
            <a:r>
              <a:rPr lang="ru-RU" altLang="ru-RU" sz="1400" dirty="0" smtClean="0">
                <a:solidFill>
                  <a:srgbClr val="0033CC"/>
                </a:solidFill>
              </a:rPr>
              <a:t>нс;</a:t>
            </a:r>
            <a:endParaRPr lang="ru-RU" altLang="ru-RU" sz="1400" dirty="0">
              <a:solidFill>
                <a:srgbClr val="0033CC"/>
              </a:solidFill>
            </a:endParaRPr>
          </a:p>
          <a:p>
            <a:pPr>
              <a:buFont typeface="Arial" charset="0"/>
              <a:buChar char="•"/>
            </a:pPr>
            <a:r>
              <a:rPr lang="ru-RU" altLang="ru-RU" sz="1400" dirty="0" smtClean="0">
                <a:solidFill>
                  <a:srgbClr val="0033CC"/>
                </a:solidFill>
              </a:rPr>
              <a:t> Максимальная </a:t>
            </a:r>
            <a:r>
              <a:rPr lang="ru-RU" altLang="ru-RU" sz="1400" dirty="0">
                <a:solidFill>
                  <a:srgbClr val="0033CC"/>
                </a:solidFill>
              </a:rPr>
              <a:t>чувствительность при использовании ФЭУ СНТФ3 </a:t>
            </a:r>
            <a:r>
              <a:rPr lang="ru-RU" altLang="ru-RU" sz="1400" dirty="0" smtClean="0">
                <a:solidFill>
                  <a:srgbClr val="0033CC"/>
                </a:solidFill>
              </a:rPr>
              <a:t>– 1</a:t>
            </a:r>
            <a:r>
              <a:rPr lang="en-US" altLang="ru-RU" sz="1400" dirty="0" smtClean="0">
                <a:solidFill>
                  <a:srgbClr val="0033CC"/>
                </a:solidFill>
              </a:rPr>
              <a:t>∙</a:t>
            </a:r>
            <a:r>
              <a:rPr lang="ru-RU" altLang="ru-RU" sz="1400" dirty="0" smtClean="0">
                <a:solidFill>
                  <a:srgbClr val="0033CC"/>
                </a:solidFill>
              </a:rPr>
              <a:t>10</a:t>
            </a:r>
            <a:r>
              <a:rPr lang="ru-RU" altLang="ru-RU" sz="1400" baseline="30000" dirty="0" smtClean="0">
                <a:solidFill>
                  <a:srgbClr val="0033CC"/>
                </a:solidFill>
              </a:rPr>
              <a:t>-10</a:t>
            </a:r>
            <a:r>
              <a:rPr lang="ru-RU" altLang="ru-RU" sz="1400" dirty="0" smtClean="0">
                <a:solidFill>
                  <a:srgbClr val="0033CC"/>
                </a:solidFill>
              </a:rPr>
              <a:t> А∙с∙см</a:t>
            </a:r>
            <a:r>
              <a:rPr lang="en-US" altLang="ru-RU" sz="1400" baseline="30000" dirty="0" smtClean="0">
                <a:solidFill>
                  <a:srgbClr val="0033CC"/>
                </a:solidFill>
              </a:rPr>
              <a:t>2</a:t>
            </a:r>
            <a:r>
              <a:rPr lang="ru-RU" altLang="ru-RU" sz="1400" dirty="0">
                <a:solidFill>
                  <a:srgbClr val="0033CC"/>
                </a:solidFill>
              </a:rPr>
              <a:t>/квант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36928" y="860981"/>
            <a:ext cx="7412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33CC"/>
                </a:solidFill>
              </a:rPr>
              <a:t>Детектор </a:t>
            </a:r>
            <a:r>
              <a:rPr lang="ru-RU" b="1" i="1" dirty="0">
                <a:solidFill>
                  <a:srgbClr val="0033CC"/>
                </a:solidFill>
              </a:rPr>
              <a:t>с </a:t>
            </a:r>
            <a:r>
              <a:rPr lang="ru-RU" b="1" i="1" dirty="0" smtClean="0">
                <a:solidFill>
                  <a:srgbClr val="0033CC"/>
                </a:solidFill>
              </a:rPr>
              <a:t>одноступенчатым волоконно-оптическим </a:t>
            </a:r>
            <a:r>
              <a:rPr lang="ru-RU" b="1" i="1" dirty="0" err="1">
                <a:solidFill>
                  <a:srgbClr val="0033CC"/>
                </a:solidFill>
              </a:rPr>
              <a:t>светосбором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9" name="Picture 7" descr="C:\Работа\Взрыв-1 Модуль (2012-2013)\avn\ЭТСДИ42\Фото ЭТСДИ42\IMG_126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075" y="3879128"/>
            <a:ext cx="2016794" cy="115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0603" y="3901397"/>
            <a:ext cx="1766891" cy="137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:\Работа\Взрыв-1 Модуль (2012-2013)\avn\ЭТСДИ42\Фото ЭТСДИ42\IMG_1273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1949" y="3983559"/>
            <a:ext cx="1762126" cy="112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30527522"/>
              </p:ext>
            </p:extLst>
          </p:nvPr>
        </p:nvGraphicFramePr>
        <p:xfrm>
          <a:off x="6105526" y="3819525"/>
          <a:ext cx="3000374" cy="1952625"/>
        </p:xfrm>
        <a:graphic>
          <a:graphicData uri="http://schemas.openxmlformats.org/presentationml/2006/ole">
            <p:oleObj spid="_x0000_s3144" name="SPW 6.0 Graph" r:id="rId9" imgW="4758538" imgH="3542386" progId="">
              <p:embed/>
            </p:oleObj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08000" y="5321329"/>
            <a:ext cx="765492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300" b="1" dirty="0" smtClean="0">
                <a:solidFill>
                  <a:srgbClr val="0033CC"/>
                </a:solidFill>
              </a:rPr>
              <a:t>Основные технические характеристики:</a:t>
            </a:r>
          </a:p>
          <a:p>
            <a:pPr>
              <a:buFont typeface="Arial" charset="0"/>
              <a:buChar char="•"/>
            </a:pPr>
            <a:r>
              <a:rPr lang="ru-RU" altLang="ru-RU" sz="1300" dirty="0" smtClean="0">
                <a:solidFill>
                  <a:srgbClr val="0033CC"/>
                </a:solidFill>
              </a:rPr>
              <a:t> Количество </a:t>
            </a:r>
            <a:r>
              <a:rPr lang="ru-RU" altLang="ru-RU" sz="1300" dirty="0">
                <a:solidFill>
                  <a:srgbClr val="0033CC"/>
                </a:solidFill>
              </a:rPr>
              <a:t>каналов 4</a:t>
            </a:r>
          </a:p>
          <a:p>
            <a:pPr>
              <a:buFont typeface="Arial" charset="0"/>
              <a:buChar char="•"/>
            </a:pPr>
            <a:r>
              <a:rPr lang="ru-RU" altLang="ru-RU" sz="1300" dirty="0">
                <a:solidFill>
                  <a:srgbClr val="0033CC"/>
                </a:solidFill>
              </a:rPr>
              <a:t> </a:t>
            </a:r>
            <a:r>
              <a:rPr lang="ru-RU" altLang="ru-RU" sz="1300" dirty="0" smtClean="0">
                <a:solidFill>
                  <a:srgbClr val="0033CC"/>
                </a:solidFill>
              </a:rPr>
              <a:t>Максимальная </a:t>
            </a:r>
            <a:r>
              <a:rPr lang="ru-RU" altLang="ru-RU" sz="1300" dirty="0">
                <a:solidFill>
                  <a:srgbClr val="0033CC"/>
                </a:solidFill>
              </a:rPr>
              <a:t>чувствительность при использовании ФЭУ СНТФ3</a:t>
            </a:r>
            <a:r>
              <a:rPr lang="en-US" altLang="ru-RU" sz="1300" dirty="0">
                <a:solidFill>
                  <a:srgbClr val="0033CC"/>
                </a:solidFill>
              </a:rPr>
              <a:t> </a:t>
            </a:r>
            <a:r>
              <a:rPr lang="ru-RU" altLang="ru-RU" sz="1300" dirty="0" smtClean="0">
                <a:solidFill>
                  <a:srgbClr val="0033CC"/>
                </a:solidFill>
              </a:rPr>
              <a:t>3,5∙10</a:t>
            </a:r>
            <a:r>
              <a:rPr lang="ru-RU" altLang="ru-RU" sz="1300" baseline="30000" dirty="0" smtClean="0">
                <a:solidFill>
                  <a:srgbClr val="0033CC"/>
                </a:solidFill>
              </a:rPr>
              <a:t>-14</a:t>
            </a:r>
            <a:r>
              <a:rPr lang="ru-RU" altLang="ru-RU" sz="1300" dirty="0" smtClean="0">
                <a:solidFill>
                  <a:srgbClr val="0033CC"/>
                </a:solidFill>
              </a:rPr>
              <a:t> А</a:t>
            </a:r>
            <a:r>
              <a:rPr lang="ru-RU" altLang="ru-RU" sz="1300" dirty="0" smtClean="0">
                <a:solidFill>
                  <a:srgbClr val="0033CC"/>
                </a:solidFill>
                <a:sym typeface="Symbol"/>
              </a:rPr>
              <a:t></a:t>
            </a:r>
            <a:r>
              <a:rPr lang="ru-RU" altLang="ru-RU" sz="1300" dirty="0" smtClean="0">
                <a:solidFill>
                  <a:srgbClr val="0033CC"/>
                </a:solidFill>
              </a:rPr>
              <a:t>с</a:t>
            </a:r>
            <a:r>
              <a:rPr lang="ru-RU" altLang="ru-RU" sz="1300" dirty="0" smtClean="0">
                <a:solidFill>
                  <a:srgbClr val="0033CC"/>
                </a:solidFill>
                <a:sym typeface="Symbol"/>
              </a:rPr>
              <a:t></a:t>
            </a:r>
            <a:r>
              <a:rPr lang="ru-RU" altLang="ru-RU" sz="1300" dirty="0" smtClean="0">
                <a:solidFill>
                  <a:srgbClr val="0033CC"/>
                </a:solidFill>
              </a:rPr>
              <a:t>см</a:t>
            </a:r>
            <a:r>
              <a:rPr lang="ru-RU" altLang="ru-RU" sz="1600" baseline="30000" dirty="0" smtClean="0">
                <a:solidFill>
                  <a:srgbClr val="0033CC"/>
                </a:solidFill>
              </a:rPr>
              <a:t>2</a:t>
            </a:r>
            <a:r>
              <a:rPr lang="ru-RU" altLang="ru-RU" sz="1300" dirty="0" smtClean="0">
                <a:solidFill>
                  <a:srgbClr val="0033CC"/>
                </a:solidFill>
              </a:rPr>
              <a:t>/квант</a:t>
            </a:r>
            <a:endParaRPr lang="ru-RU" altLang="ru-RU" sz="1300" dirty="0">
              <a:solidFill>
                <a:srgbClr val="0033CC"/>
              </a:solidFill>
            </a:endParaRPr>
          </a:p>
          <a:p>
            <a:pPr>
              <a:buFont typeface="Arial" charset="0"/>
              <a:buChar char="•"/>
            </a:pPr>
            <a:r>
              <a:rPr lang="ru-RU" altLang="ru-RU" sz="1300" dirty="0" smtClean="0">
                <a:solidFill>
                  <a:srgbClr val="0033CC"/>
                </a:solidFill>
              </a:rPr>
              <a:t> Максимальная </a:t>
            </a:r>
            <a:r>
              <a:rPr lang="ru-RU" altLang="ru-RU" sz="1300" dirty="0">
                <a:solidFill>
                  <a:srgbClr val="0033CC"/>
                </a:solidFill>
              </a:rPr>
              <a:t>чувствительность при использовании ФЭУ </a:t>
            </a:r>
            <a:r>
              <a:rPr lang="en-US" altLang="ru-RU" sz="1300" dirty="0">
                <a:solidFill>
                  <a:srgbClr val="0033CC"/>
                </a:solidFill>
              </a:rPr>
              <a:t>Hamamatsu H</a:t>
            </a:r>
            <a:r>
              <a:rPr lang="ru-RU" altLang="ru-RU" sz="1300" dirty="0" smtClean="0">
                <a:solidFill>
                  <a:srgbClr val="0033CC"/>
                </a:solidFill>
              </a:rPr>
              <a:t>10720 - </a:t>
            </a:r>
            <a:r>
              <a:rPr lang="en-US" altLang="ru-RU" sz="1300" dirty="0" smtClean="0">
                <a:solidFill>
                  <a:srgbClr val="0033CC"/>
                </a:solidFill>
              </a:rPr>
              <a:t> </a:t>
            </a:r>
            <a:r>
              <a:rPr lang="ru-RU" altLang="ru-RU" sz="1300" dirty="0" smtClean="0">
                <a:solidFill>
                  <a:srgbClr val="0033CC"/>
                </a:solidFill>
              </a:rPr>
              <a:t>2</a:t>
            </a:r>
            <a:r>
              <a:rPr lang="ru-RU" altLang="ru-RU" sz="1300" dirty="0" smtClean="0">
                <a:solidFill>
                  <a:srgbClr val="0033CC"/>
                </a:solidFill>
                <a:sym typeface="Symbol"/>
              </a:rPr>
              <a:t></a:t>
            </a:r>
            <a:r>
              <a:rPr lang="ru-RU" altLang="ru-RU" sz="1300" dirty="0" smtClean="0">
                <a:solidFill>
                  <a:srgbClr val="0033CC"/>
                </a:solidFill>
              </a:rPr>
              <a:t>10</a:t>
            </a:r>
            <a:r>
              <a:rPr lang="ru-RU" altLang="ru-RU" sz="1300" baseline="30000" dirty="0" smtClean="0">
                <a:solidFill>
                  <a:srgbClr val="0033CC"/>
                </a:solidFill>
              </a:rPr>
              <a:t>-12</a:t>
            </a:r>
            <a:r>
              <a:rPr lang="ru-RU" altLang="ru-RU" sz="1300" dirty="0" smtClean="0">
                <a:solidFill>
                  <a:srgbClr val="0033CC"/>
                </a:solidFill>
              </a:rPr>
              <a:t>А∙с∙см</a:t>
            </a:r>
            <a:r>
              <a:rPr lang="ru-RU" altLang="ru-RU" sz="1600" baseline="30000" dirty="0" smtClean="0">
                <a:solidFill>
                  <a:srgbClr val="0033CC"/>
                </a:solidFill>
              </a:rPr>
              <a:t>2</a:t>
            </a:r>
            <a:r>
              <a:rPr lang="ru-RU" altLang="ru-RU" sz="1300" dirty="0" smtClean="0">
                <a:solidFill>
                  <a:srgbClr val="0033CC"/>
                </a:solidFill>
              </a:rPr>
              <a:t>/квант</a:t>
            </a:r>
            <a:endParaRPr lang="en-US" altLang="ru-RU" sz="1300" dirty="0">
              <a:solidFill>
                <a:srgbClr val="0033C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300" dirty="0" smtClean="0">
                <a:solidFill>
                  <a:srgbClr val="0033CC"/>
                </a:solidFill>
              </a:rPr>
              <a:t> Временное </a:t>
            </a:r>
            <a:r>
              <a:rPr lang="ru-RU" altLang="ru-RU" sz="1300" dirty="0">
                <a:solidFill>
                  <a:srgbClr val="0033CC"/>
                </a:solidFill>
              </a:rPr>
              <a:t>разрешение</a:t>
            </a:r>
            <a:r>
              <a:rPr lang="en-US" altLang="ru-RU" sz="1300" dirty="0">
                <a:solidFill>
                  <a:srgbClr val="0033CC"/>
                </a:solidFill>
              </a:rPr>
              <a:t>:</a:t>
            </a:r>
            <a:r>
              <a:rPr lang="ru-RU" altLang="ru-RU" sz="1300" dirty="0">
                <a:solidFill>
                  <a:srgbClr val="0033CC"/>
                </a:solidFill>
              </a:rPr>
              <a:t> </a:t>
            </a:r>
            <a:r>
              <a:rPr lang="ru-RU" altLang="ru-RU" sz="1300" dirty="0" smtClean="0">
                <a:solidFill>
                  <a:srgbClr val="0033CC"/>
                </a:solidFill>
              </a:rPr>
              <a:t> с </a:t>
            </a:r>
            <a:r>
              <a:rPr lang="en-US" altLang="ru-RU" sz="1300" dirty="0">
                <a:solidFill>
                  <a:srgbClr val="0033CC"/>
                </a:solidFill>
              </a:rPr>
              <a:t>WLS-</a:t>
            </a:r>
            <a:r>
              <a:rPr lang="ru-RU" altLang="ru-RU" sz="1300" dirty="0" err="1">
                <a:solidFill>
                  <a:srgbClr val="0033CC"/>
                </a:solidFill>
              </a:rPr>
              <a:t>световодами</a:t>
            </a:r>
            <a:r>
              <a:rPr lang="ru-RU" altLang="ru-RU" sz="1300" dirty="0">
                <a:solidFill>
                  <a:srgbClr val="0033CC"/>
                </a:solidFill>
              </a:rPr>
              <a:t> </a:t>
            </a:r>
            <a:r>
              <a:rPr lang="en-US" altLang="ru-RU" sz="1300" dirty="0">
                <a:solidFill>
                  <a:srgbClr val="0033CC"/>
                </a:solidFill>
              </a:rPr>
              <a:t>Kuraray Y-11 </a:t>
            </a:r>
            <a:r>
              <a:rPr lang="ru-RU" altLang="ru-RU" sz="1300" dirty="0">
                <a:solidFill>
                  <a:srgbClr val="0033CC"/>
                </a:solidFill>
              </a:rPr>
              <a:t>не более </a:t>
            </a:r>
            <a:r>
              <a:rPr lang="en-US" altLang="ru-RU" sz="1300" dirty="0">
                <a:solidFill>
                  <a:srgbClr val="0033CC"/>
                </a:solidFill>
              </a:rPr>
              <a:t>(</a:t>
            </a:r>
            <a:r>
              <a:rPr lang="ru-RU" altLang="ru-RU" sz="1300" dirty="0">
                <a:solidFill>
                  <a:srgbClr val="0033CC"/>
                </a:solidFill>
              </a:rPr>
              <a:t>18</a:t>
            </a:r>
            <a:r>
              <a:rPr lang="en-US" altLang="ru-RU" sz="1300" dirty="0">
                <a:solidFill>
                  <a:srgbClr val="0033CC"/>
                </a:solidFill>
              </a:rPr>
              <a:t> </a:t>
            </a:r>
            <a:r>
              <a:rPr lang="ru-RU" altLang="ru-RU" sz="1300" dirty="0">
                <a:solidFill>
                  <a:srgbClr val="0033CC"/>
                </a:solidFill>
              </a:rPr>
              <a:t>±</a:t>
            </a:r>
            <a:r>
              <a:rPr lang="en-US" altLang="ru-RU" sz="1300" dirty="0">
                <a:solidFill>
                  <a:srgbClr val="0033CC"/>
                </a:solidFill>
              </a:rPr>
              <a:t> 1) </a:t>
            </a:r>
            <a:r>
              <a:rPr lang="ru-RU" altLang="ru-RU" sz="1300" dirty="0" err="1">
                <a:solidFill>
                  <a:srgbClr val="0033CC"/>
                </a:solidFill>
              </a:rPr>
              <a:t>нс</a:t>
            </a:r>
            <a:endParaRPr lang="ru-RU" altLang="ru-RU" sz="1300" dirty="0">
              <a:solidFill>
                <a:srgbClr val="0033CC"/>
              </a:solidFill>
            </a:endParaRPr>
          </a:p>
          <a:p>
            <a:r>
              <a:rPr lang="ru-RU" altLang="ru-RU" sz="1300" dirty="0">
                <a:solidFill>
                  <a:srgbClr val="0033CC"/>
                </a:solidFill>
              </a:rPr>
              <a:t>	</a:t>
            </a:r>
            <a:r>
              <a:rPr lang="ru-RU" altLang="ru-RU" sz="1300" dirty="0" smtClean="0">
                <a:solidFill>
                  <a:srgbClr val="0033CC"/>
                </a:solidFill>
              </a:rPr>
              <a:t>                           с </a:t>
            </a:r>
            <a:r>
              <a:rPr lang="en-US" altLang="ru-RU" sz="1300" dirty="0">
                <a:solidFill>
                  <a:srgbClr val="0033CC"/>
                </a:solidFill>
              </a:rPr>
              <a:t>WLS-</a:t>
            </a:r>
            <a:r>
              <a:rPr lang="ru-RU" altLang="ru-RU" sz="1300" dirty="0" err="1">
                <a:solidFill>
                  <a:srgbClr val="0033CC"/>
                </a:solidFill>
              </a:rPr>
              <a:t>световодами</a:t>
            </a:r>
            <a:r>
              <a:rPr lang="ru-RU" altLang="ru-RU" sz="1300" dirty="0">
                <a:solidFill>
                  <a:srgbClr val="0033CC"/>
                </a:solidFill>
              </a:rPr>
              <a:t> </a:t>
            </a:r>
            <a:r>
              <a:rPr lang="en-US" altLang="ru-RU" sz="1300" dirty="0">
                <a:solidFill>
                  <a:srgbClr val="0033CC"/>
                </a:solidFill>
              </a:rPr>
              <a:t>Saint-Gobain BCF92 </a:t>
            </a:r>
            <a:r>
              <a:rPr lang="ru-RU" altLang="ru-RU" sz="1300" dirty="0">
                <a:solidFill>
                  <a:srgbClr val="0033CC"/>
                </a:solidFill>
              </a:rPr>
              <a:t>не более </a:t>
            </a:r>
            <a:r>
              <a:rPr lang="en-US" altLang="ru-RU" sz="1300" dirty="0">
                <a:solidFill>
                  <a:srgbClr val="0033CC"/>
                </a:solidFill>
              </a:rPr>
              <a:t>(</a:t>
            </a:r>
            <a:r>
              <a:rPr lang="ru-RU" altLang="ru-RU" sz="1300" dirty="0">
                <a:solidFill>
                  <a:srgbClr val="0033CC"/>
                </a:solidFill>
              </a:rPr>
              <a:t>1</a:t>
            </a:r>
            <a:r>
              <a:rPr lang="en-US" altLang="ru-RU" sz="1300" dirty="0">
                <a:solidFill>
                  <a:srgbClr val="0033CC"/>
                </a:solidFill>
              </a:rPr>
              <a:t>6 </a:t>
            </a:r>
            <a:r>
              <a:rPr lang="ru-RU" altLang="ru-RU" sz="1300" dirty="0">
                <a:solidFill>
                  <a:srgbClr val="0033CC"/>
                </a:solidFill>
              </a:rPr>
              <a:t>±</a:t>
            </a:r>
            <a:r>
              <a:rPr lang="en-US" altLang="ru-RU" sz="1300" dirty="0">
                <a:solidFill>
                  <a:srgbClr val="0033CC"/>
                </a:solidFill>
              </a:rPr>
              <a:t> 1) </a:t>
            </a:r>
            <a:r>
              <a:rPr lang="ru-RU" altLang="ru-RU" sz="1300" dirty="0" err="1">
                <a:solidFill>
                  <a:srgbClr val="0033CC"/>
                </a:solidFill>
              </a:rPr>
              <a:t>нс</a:t>
            </a:r>
            <a:endParaRPr lang="en-US" altLang="ru-RU" sz="1300" dirty="0">
              <a:solidFill>
                <a:srgbClr val="00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5516" y="3384733"/>
            <a:ext cx="7632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33CC"/>
                </a:solidFill>
              </a:rPr>
              <a:t>Детектор </a:t>
            </a:r>
            <a:r>
              <a:rPr lang="ru-RU" b="1" i="1" dirty="0">
                <a:solidFill>
                  <a:srgbClr val="0033CC"/>
                </a:solidFill>
              </a:rPr>
              <a:t>с двухступенчатым </a:t>
            </a:r>
            <a:r>
              <a:rPr lang="ru-RU" b="1" i="1" dirty="0" smtClean="0">
                <a:solidFill>
                  <a:srgbClr val="0033CC"/>
                </a:solidFill>
              </a:rPr>
              <a:t>волоконно-оптическим </a:t>
            </a:r>
            <a:r>
              <a:rPr lang="ru-RU" b="1" i="1" dirty="0" err="1" smtClean="0">
                <a:solidFill>
                  <a:srgbClr val="0033CC"/>
                </a:solidFill>
              </a:rPr>
              <a:t>светосбором</a:t>
            </a:r>
            <a:endParaRPr lang="ru-RU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9759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10601" y="6316663"/>
            <a:ext cx="252412" cy="541337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7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-3175"/>
            <a:ext cx="902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  <a:cs typeface="Arial" pitchFamily="34" charset="0"/>
              </a:rPr>
              <a:t>Вакуумный рентгеновский детектор </a:t>
            </a:r>
            <a:r>
              <a:rPr lang="ru-RU" sz="2400" b="1" dirty="0" smtClean="0">
                <a:solidFill>
                  <a:srgbClr val="0033CC"/>
                </a:solidFill>
                <a:cs typeface="Arial" pitchFamily="34" charset="0"/>
              </a:rPr>
              <a:t>ТДРИ5, полупроводниковый СППД21-01и </a:t>
            </a:r>
            <a:r>
              <a:rPr lang="ru-RU" sz="2400" b="1" dirty="0">
                <a:solidFill>
                  <a:srgbClr val="0033CC"/>
                </a:solidFill>
                <a:cs typeface="Arial" pitchFamily="34" charset="0"/>
              </a:rPr>
              <a:t>алмазные дозиметры САД1М и ТАД5</a:t>
            </a:r>
            <a:endParaRPr lang="ru-RU" sz="2400" dirty="0"/>
          </a:p>
        </p:txBody>
      </p:sp>
      <p:pic>
        <p:nvPicPr>
          <p:cNvPr id="5" name="Picture 4" descr="C:\Users\kraftway\Desktop\тдри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001000" y="949326"/>
            <a:ext cx="819150" cy="151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 descr="Изображение1 001.jpg"/>
          <p:cNvPicPr>
            <a:picLocks noChangeAspect="1"/>
          </p:cNvPicPr>
          <p:nvPr/>
        </p:nvPicPr>
        <p:blipFill>
          <a:blip r:embed="rId3" cstate="screen"/>
          <a:srcRect b="-1404"/>
          <a:stretch>
            <a:fillRect/>
          </a:stretch>
        </p:blipFill>
        <p:spPr bwMode="auto">
          <a:xfrm>
            <a:off x="425450" y="882828"/>
            <a:ext cx="1668070" cy="138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5" descr="Безымянный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29417" y="854253"/>
            <a:ext cx="2070602" cy="1374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4" descr="САД1М для доклада и статьи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407026" y="901877"/>
            <a:ext cx="1734260" cy="12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7925830"/>
              </p:ext>
            </p:extLst>
          </p:nvPr>
        </p:nvGraphicFramePr>
        <p:xfrm>
          <a:off x="142874" y="2709863"/>
          <a:ext cx="8753476" cy="1914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0776"/>
                <a:gridCol w="1228725"/>
                <a:gridCol w="1323975"/>
              </a:tblGrid>
              <a:tr h="375153">
                <a:tc>
                  <a:txBody>
                    <a:bodyPr/>
                    <a:lstStyle/>
                    <a:p>
                      <a:pPr algn="l" eaLnBrk="1" hangingPunct="1">
                        <a:buFontTx/>
                        <a:buChar char="-"/>
                      </a:pPr>
                      <a:endParaRPr lang="ru-RU" altLang="ru-RU" sz="11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САД1М</a:t>
                      </a:r>
                      <a:endParaRPr lang="ru-RU" alt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ТАД5</a:t>
                      </a:r>
                      <a:endParaRPr lang="ru-RU" altLang="ru-RU" sz="16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245069"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Чувствительность к гамма-излучению радиоизотопа </a:t>
                      </a:r>
                      <a:r>
                        <a:rPr lang="ru-RU" altLang="ru-RU" sz="110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r>
                        <a:rPr lang="ru-RU" alt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Со, Кл/Р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10</a:t>
                      </a:r>
                      <a:r>
                        <a:rPr lang="ru-RU" altLang="ru-RU" sz="11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-11</a:t>
                      </a:r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до 10</a:t>
                      </a:r>
                      <a:r>
                        <a:rPr lang="ru-RU" altLang="ru-RU" sz="11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-9</a:t>
                      </a:r>
                      <a:endParaRPr lang="ru-RU" alt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 более 1,5∙10</a:t>
                      </a:r>
                      <a:r>
                        <a:rPr lang="ru-RU" altLang="ru-RU" sz="11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-12</a:t>
                      </a:r>
                      <a:endParaRPr lang="ru-RU" altLang="ru-RU" sz="11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Максимальный импульсный линейный ток на нагрузке (75 ± 3) Ом при номинальном рабочем напряжении питания и нелинейности минус 10 % не менее, А</a:t>
                      </a:r>
                      <a:endParaRPr lang="ru-RU" altLang="ru-RU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alt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alt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Временное разрешение при  работе   в пределах до максимального импульсного линейного тока, нс, не более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alt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0,6</a:t>
                      </a:r>
                      <a:endParaRPr lang="ru-RU" alt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 eaLnBrk="1" hangingPunct="1">
                        <a:buFontTx/>
                        <a:buNone/>
                      </a:pPr>
                      <a:r>
                        <a:rPr lang="ru-RU" alt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Доза облучения электронным или фотонным излучением, после которой происходит изменение чувствительности не более, чем на 5 %,  Р</a:t>
                      </a:r>
                      <a:endParaRPr lang="ru-RU" altLang="ru-RU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altLang="ru-RU" sz="1100" b="0" dirty="0" smtClean="0">
                          <a:solidFill>
                            <a:schemeClr val="tx1"/>
                          </a:solidFill>
                        </a:rPr>
                        <a:t>∙</a:t>
                      </a:r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altLang="ru-RU" sz="11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alt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5∙10</a:t>
                      </a:r>
                      <a:r>
                        <a:rPr lang="ru-RU" altLang="ru-RU" sz="1100" b="0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altLang="ru-RU" sz="1100" b="0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63907788"/>
              </p:ext>
            </p:extLst>
          </p:nvPr>
        </p:nvGraphicFramePr>
        <p:xfrm>
          <a:off x="247651" y="4792980"/>
          <a:ext cx="8401049" cy="1895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8974"/>
                <a:gridCol w="1247775"/>
                <a:gridCol w="1344526"/>
                <a:gridCol w="1333043"/>
                <a:gridCol w="1246731"/>
              </a:tblGrid>
              <a:tr h="264757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ТДРИ5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ТДРИ6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ТДРИ6-01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ТДРИ7</a:t>
                      </a:r>
                      <a:endParaRPr lang="ru-RU" sz="1400" dirty="0"/>
                    </a:p>
                  </a:txBody>
                  <a:tcPr anchor="ctr"/>
                </a:tc>
              </a:tr>
              <a:tr h="310978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Тип рентгеночувствительного катода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/>
                        <a:t>Al</a:t>
                      </a:r>
                      <a:r>
                        <a:rPr lang="en-US" sz="1200" b="0" baseline="0" dirty="0" smtClean="0"/>
                        <a:t> (Al</a:t>
                      </a:r>
                      <a:r>
                        <a:rPr lang="en-US" sz="1200" b="0" baseline="-25000" dirty="0" smtClean="0"/>
                        <a:t>2</a:t>
                      </a:r>
                      <a:r>
                        <a:rPr lang="en-US" sz="1200" b="0" baseline="0" dirty="0" smtClean="0"/>
                        <a:t>O</a:t>
                      </a:r>
                      <a:r>
                        <a:rPr lang="en-US" sz="1200" b="0" baseline="-25000" dirty="0" smtClean="0"/>
                        <a:t>3</a:t>
                      </a:r>
                      <a:r>
                        <a:rPr lang="en-US" sz="1200" b="0" baseline="0" dirty="0" smtClean="0"/>
                        <a:t>), Ni, Au</a:t>
                      </a:r>
                      <a:endParaRPr lang="ru-RU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МКП</a:t>
                      </a:r>
                      <a:r>
                        <a:rPr lang="ru-RU" sz="1200" b="0" baseline="0" dirty="0" smtClean="0"/>
                        <a:t> (С</a:t>
                      </a:r>
                      <a:r>
                        <a:rPr lang="ru-RU" sz="1200" b="0" baseline="-25000" dirty="0" smtClean="0"/>
                        <a:t>2</a:t>
                      </a:r>
                      <a:r>
                        <a:rPr lang="ru-RU" sz="1200" b="0" baseline="0" dirty="0" smtClean="0"/>
                        <a:t>)</a:t>
                      </a:r>
                      <a:endParaRPr lang="ru-RU" sz="1200" b="0" baseline="-25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2 шт. МКП </a:t>
                      </a:r>
                      <a:r>
                        <a:rPr lang="ru-RU" sz="1200" b="0" baseline="0" dirty="0" smtClean="0"/>
                        <a:t>(С</a:t>
                      </a:r>
                      <a:r>
                        <a:rPr lang="ru-RU" sz="1200" b="0" baseline="-25000" dirty="0" smtClean="0"/>
                        <a:t>2</a:t>
                      </a:r>
                      <a:r>
                        <a:rPr lang="ru-RU" sz="1200" b="0" baseline="0" dirty="0" smtClean="0"/>
                        <a:t>)</a:t>
                      </a:r>
                      <a:endParaRPr lang="ru-RU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/>
                        <a:t>Al</a:t>
                      </a:r>
                      <a:r>
                        <a:rPr lang="en-US" sz="1200" b="0" baseline="0" dirty="0" smtClean="0"/>
                        <a:t> (Al</a:t>
                      </a:r>
                      <a:r>
                        <a:rPr lang="en-US" sz="1200" b="0" baseline="-25000" dirty="0" smtClean="0"/>
                        <a:t>2</a:t>
                      </a:r>
                      <a:r>
                        <a:rPr lang="en-US" sz="1200" b="0" baseline="0" dirty="0" smtClean="0"/>
                        <a:t>O</a:t>
                      </a:r>
                      <a:r>
                        <a:rPr lang="en-US" sz="1200" b="0" baseline="-25000" dirty="0" smtClean="0"/>
                        <a:t>3</a:t>
                      </a:r>
                      <a:r>
                        <a:rPr lang="en-US" sz="1200" b="0" baseline="0" dirty="0" smtClean="0"/>
                        <a:t>), Ni, Au</a:t>
                      </a:r>
                      <a:endParaRPr lang="ru-RU" sz="1200" b="0" dirty="0" smtClean="0"/>
                    </a:p>
                  </a:txBody>
                  <a:tcPr anchor="ctr"/>
                </a:tc>
              </a:tr>
              <a:tr h="235339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Диаметр</a:t>
                      </a:r>
                      <a:r>
                        <a:rPr lang="ru-RU" sz="1200" b="1" baseline="0" dirty="0" smtClean="0"/>
                        <a:t> катода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16 мм</a:t>
                      </a:r>
                      <a:endParaRPr lang="ru-RU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8 мм</a:t>
                      </a:r>
                      <a:endParaRPr lang="ru-RU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8 мм</a:t>
                      </a:r>
                      <a:endParaRPr lang="ru-RU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8 мм</a:t>
                      </a:r>
                      <a:endParaRPr lang="ru-RU" sz="1200" b="0" dirty="0"/>
                    </a:p>
                  </a:txBody>
                  <a:tcPr anchor="ctr"/>
                </a:tc>
              </a:tr>
              <a:tr h="235339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Временное разрешение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Не более 0,3 нс</a:t>
                      </a:r>
                      <a:endParaRPr lang="ru-RU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Не более 0,3 нс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Не более 0,3 нс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Не более 0,3 нс</a:t>
                      </a:r>
                    </a:p>
                  </a:txBody>
                  <a:tcPr anchor="ctr"/>
                </a:tc>
              </a:tr>
              <a:tr h="235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Максимальный линейный ток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Не менее  2 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Не менее 0,5 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Не менее 0,5 А</a:t>
                      </a:r>
                      <a:endParaRPr lang="ru-RU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Не менее 0,5 А</a:t>
                      </a:r>
                      <a:endParaRPr lang="ru-RU" sz="1200" b="0" dirty="0"/>
                    </a:p>
                  </a:txBody>
                  <a:tcPr anchor="ctr"/>
                </a:tc>
              </a:tr>
              <a:tr h="430586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Чувствительность (для квантов с энергией 0,28 кэВ),</a:t>
                      </a:r>
                      <a:r>
                        <a:rPr lang="ru-RU" sz="1200" b="1" baseline="0" dirty="0" smtClean="0"/>
                        <a:t>  А∙см</a:t>
                      </a:r>
                      <a:r>
                        <a:rPr lang="ru-RU" sz="1200" b="1" baseline="30000" dirty="0" smtClean="0"/>
                        <a:t>2</a:t>
                      </a:r>
                      <a:r>
                        <a:rPr lang="ru-RU" sz="1200" b="1" baseline="0" dirty="0" smtClean="0"/>
                        <a:t>/Вт, не менее</a:t>
                      </a:r>
                      <a:endParaRPr lang="ru-RU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1∙10</a:t>
                      </a:r>
                      <a:r>
                        <a:rPr lang="ru-RU" sz="1200" b="0" baseline="30000" dirty="0" smtClean="0"/>
                        <a:t>-4 </a:t>
                      </a:r>
                      <a:r>
                        <a:rPr lang="ru-RU" sz="1200" b="0" baseline="0" dirty="0" smtClean="0"/>
                        <a:t>А∙см</a:t>
                      </a:r>
                      <a:r>
                        <a:rPr lang="ru-RU" sz="1200" b="0" baseline="30000" dirty="0" smtClean="0"/>
                        <a:t>2</a:t>
                      </a:r>
                      <a:r>
                        <a:rPr lang="ru-RU" sz="1200" b="0" baseline="0" dirty="0" smtClean="0"/>
                        <a:t>/Вт</a:t>
                      </a:r>
                      <a:endParaRPr lang="ru-RU" sz="1200" b="0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/>
                        <a:t>1∙10</a:t>
                      </a:r>
                      <a:r>
                        <a:rPr lang="ru-RU" sz="1200" b="0" baseline="30000" dirty="0" smtClean="0"/>
                        <a:t>-2 </a:t>
                      </a:r>
                      <a:r>
                        <a:rPr lang="ru-RU" sz="1200" b="0" dirty="0" smtClean="0"/>
                        <a:t> </a:t>
                      </a:r>
                      <a:r>
                        <a:rPr lang="ru-RU" sz="1200" b="0" baseline="0" dirty="0" smtClean="0"/>
                        <a:t>А∙см</a:t>
                      </a:r>
                      <a:r>
                        <a:rPr lang="ru-RU" sz="1200" b="0" baseline="30000" dirty="0" smtClean="0"/>
                        <a:t>2</a:t>
                      </a:r>
                      <a:r>
                        <a:rPr lang="ru-RU" sz="1200" b="0" baseline="0" dirty="0" smtClean="0"/>
                        <a:t>/Вт</a:t>
                      </a:r>
                      <a:endParaRPr lang="ru-RU" sz="1200" b="0" baseline="30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1∙10</a:t>
                      </a:r>
                      <a:r>
                        <a:rPr lang="ru-RU" sz="1200" b="0" baseline="30000" dirty="0" smtClean="0"/>
                        <a:t>-1 </a:t>
                      </a:r>
                      <a:r>
                        <a:rPr lang="ru-RU" sz="1200" b="0" baseline="0" dirty="0" smtClean="0"/>
                        <a:t>А∙см</a:t>
                      </a:r>
                      <a:r>
                        <a:rPr lang="ru-RU" sz="1200" b="0" baseline="30000" dirty="0" smtClean="0"/>
                        <a:t>2</a:t>
                      </a:r>
                      <a:r>
                        <a:rPr lang="ru-RU" sz="1200" b="0" baseline="0" dirty="0" smtClean="0"/>
                        <a:t>/Вт</a:t>
                      </a:r>
                      <a:endParaRPr lang="ru-RU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/>
                        <a:t>1∙10</a:t>
                      </a:r>
                      <a:r>
                        <a:rPr lang="ru-RU" sz="1200" b="0" baseline="30000" dirty="0" smtClean="0"/>
                        <a:t>-4</a:t>
                      </a:r>
                      <a:r>
                        <a:rPr lang="ru-RU" sz="1200" b="0" dirty="0" smtClean="0"/>
                        <a:t> </a:t>
                      </a:r>
                      <a:r>
                        <a:rPr lang="ru-RU" sz="1200" b="0" baseline="0" dirty="0" smtClean="0"/>
                        <a:t>А∙см</a:t>
                      </a:r>
                      <a:r>
                        <a:rPr lang="ru-RU" sz="1200" b="0" baseline="30000" dirty="0" smtClean="0"/>
                        <a:t>2</a:t>
                      </a:r>
                      <a:r>
                        <a:rPr lang="ru-RU" sz="1200" b="0" baseline="0" dirty="0" smtClean="0"/>
                        <a:t>/Вт</a:t>
                      </a:r>
                      <a:endParaRPr lang="ru-RU" sz="1200" b="0" baseline="30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3997" y="2261533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</a:rPr>
              <a:t>СППД21-01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3551137" y="2168386"/>
            <a:ext cx="684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33CC"/>
                </a:solidFill>
              </a:rPr>
              <a:t>ТАД5</a:t>
            </a:r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5888498" y="2239565"/>
            <a:ext cx="904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33CC"/>
                </a:solidFill>
              </a:rPr>
              <a:t>САД1М</a:t>
            </a:r>
          </a:p>
        </p:txBody>
      </p:sp>
      <p:sp>
        <p:nvSpPr>
          <p:cNvPr id="14" name="Прямоугольник 6"/>
          <p:cNvSpPr>
            <a:spLocks noChangeArrowheads="1"/>
          </p:cNvSpPr>
          <p:nvPr/>
        </p:nvSpPr>
        <p:spPr bwMode="auto">
          <a:xfrm>
            <a:off x="8035925" y="2364699"/>
            <a:ext cx="817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33CC"/>
                </a:solidFill>
              </a:rPr>
              <a:t>ТДРИ5</a:t>
            </a:r>
            <a:endParaRPr lang="ru-RU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482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53426" y="6316663"/>
            <a:ext cx="252412" cy="541337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8</a:t>
            </a:fld>
            <a:endParaRPr lang="ru-RU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9750" y="-10599"/>
            <a:ext cx="63992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33CC"/>
                </a:solidFill>
              </a:rPr>
              <a:t>Основные характеристики разрабатываемых дозиметров</a:t>
            </a:r>
            <a:endParaRPr lang="ru-RU" altLang="ru-RU" sz="2400" b="1" dirty="0">
              <a:solidFill>
                <a:srgbClr val="0033CC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6720227"/>
              </p:ext>
            </p:extLst>
          </p:nvPr>
        </p:nvGraphicFramePr>
        <p:xfrm>
          <a:off x="133348" y="1153173"/>
          <a:ext cx="8858251" cy="3753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495"/>
                <a:gridCol w="2952601"/>
                <a:gridCol w="2390155"/>
              </a:tblGrid>
              <a:tr h="327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pc="20" dirty="0"/>
                        <a:t>Описание </a:t>
                      </a:r>
                      <a:r>
                        <a:rPr lang="ru-RU" sz="1600" spc="20" dirty="0" smtClean="0"/>
                        <a:t>параметры</a:t>
                      </a:r>
                      <a:endParaRPr lang="ru-RU" sz="16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6468" marR="664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Гамма-дозиметр</a:t>
                      </a:r>
                      <a:endParaRPr lang="ru-RU" sz="16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6468" marR="664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pc="20" dirty="0" smtClean="0"/>
                        <a:t>Нейтронный дозиметр</a:t>
                      </a:r>
                      <a:endParaRPr lang="ru-RU" sz="1600" b="1" dirty="0">
                        <a:latin typeface="+mn-lt"/>
                        <a:ea typeface="Times New Roman"/>
                        <a:cs typeface="Arial" pitchFamily="34" charset="0"/>
                      </a:endParaRPr>
                    </a:p>
                  </a:txBody>
                  <a:tcPr marL="66468" marR="66468" marT="0" marB="0" anchor="ctr"/>
                </a:tc>
              </a:tr>
              <a:tr h="327817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Мощность дозы гамма-излучения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/>
                        <a:t>От 10</a:t>
                      </a:r>
                      <a:r>
                        <a:rPr lang="ru-RU" sz="1400" kern="1200" baseline="30000" dirty="0" smtClean="0"/>
                        <a:t>-1</a:t>
                      </a:r>
                      <a:r>
                        <a:rPr lang="ru-RU" sz="1400" kern="1200" baseline="0" dirty="0" smtClean="0"/>
                        <a:t> до 10</a:t>
                      </a:r>
                      <a:r>
                        <a:rPr lang="ru-RU" sz="1400" kern="1200" baseline="30000" dirty="0" smtClean="0"/>
                        <a:t>10</a:t>
                      </a:r>
                      <a:r>
                        <a:rPr lang="ru-RU" sz="1400" kern="1200" baseline="0" dirty="0" smtClean="0"/>
                        <a:t>  </a:t>
                      </a:r>
                      <a:r>
                        <a:rPr lang="ru-RU" sz="1400" kern="1200" baseline="0" dirty="0" err="1" smtClean="0"/>
                        <a:t>мкГр</a:t>
                      </a:r>
                      <a:r>
                        <a:rPr lang="ru-RU" sz="1400" kern="1200" baseline="0" dirty="0" smtClean="0"/>
                        <a:t>/ч</a:t>
                      </a:r>
                      <a:endParaRPr lang="ru-RU" sz="1400" kern="1200" baseline="30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/>
                        <a:t>-</a:t>
                      </a:r>
                      <a:endParaRPr lang="ru-RU" sz="1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12" marB="45712" anchor="ctr"/>
                </a:tc>
              </a:tr>
              <a:tr h="226303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Плотность</a:t>
                      </a:r>
                      <a:r>
                        <a:rPr lang="ru-RU" sz="1400" b="1" baseline="0" dirty="0" smtClean="0"/>
                        <a:t> потока нейтронного излучения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smtClean="0"/>
                        <a:t>От 10</a:t>
                      </a:r>
                      <a:r>
                        <a:rPr lang="ru-RU" sz="1400" kern="1200" baseline="30000" dirty="0" smtClean="0"/>
                        <a:t>-1</a:t>
                      </a:r>
                      <a:r>
                        <a:rPr lang="ru-RU" sz="1400" kern="1200" baseline="0" dirty="0" smtClean="0"/>
                        <a:t> до 10</a:t>
                      </a:r>
                      <a:r>
                        <a:rPr lang="ru-RU" sz="1400" kern="1200" baseline="30000" dirty="0" smtClean="0"/>
                        <a:t>4</a:t>
                      </a:r>
                      <a:r>
                        <a:rPr lang="ru-RU" sz="1400" kern="1200" baseline="0" dirty="0" smtClean="0"/>
                        <a:t>  нейтрон/c·см</a:t>
                      </a:r>
                      <a:r>
                        <a:rPr lang="ru-RU" sz="1400" kern="1200" baseline="30000" dirty="0" smtClean="0"/>
                        <a:t>2</a:t>
                      </a:r>
                      <a:endParaRPr lang="ru-RU" sz="14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6" marR="91436" marT="45712" marB="45712" anchor="ctr"/>
                </a:tc>
              </a:tr>
              <a:tr h="384723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Стойкость</a:t>
                      </a:r>
                      <a:r>
                        <a:rPr lang="ru-RU" sz="1400" b="1" baseline="0" dirty="0" smtClean="0"/>
                        <a:t> к воздействию однократного удара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до 400</a:t>
                      </a:r>
                      <a:r>
                        <a:rPr lang="en-US" sz="1400" dirty="0" smtClean="0"/>
                        <a:t>g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до 400</a:t>
                      </a:r>
                      <a:r>
                        <a:rPr lang="en-US" sz="1400" dirty="0" smtClean="0"/>
                        <a:t>g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</a:tr>
              <a:tr h="49898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Стойкость к дозе радиации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/>
                        <a:t>10</a:t>
                      </a:r>
                      <a:r>
                        <a:rPr lang="ru-RU" sz="1400" kern="1200" baseline="30000" dirty="0" smtClean="0"/>
                        <a:t>4 </a:t>
                      </a:r>
                      <a:r>
                        <a:rPr lang="ru-RU" sz="1400" kern="1200" baseline="0" dirty="0" smtClean="0"/>
                        <a:t>Гр</a:t>
                      </a:r>
                      <a:endParaRPr lang="ru-RU" sz="1400" baseline="0" dirty="0" smtClean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baseline="0" dirty="0" smtClean="0"/>
                        <a:t>10</a:t>
                      </a:r>
                      <a:r>
                        <a:rPr lang="ru-RU" sz="1400" kern="1200" baseline="30000" dirty="0" smtClean="0"/>
                        <a:t>4 </a:t>
                      </a:r>
                      <a:r>
                        <a:rPr lang="ru-RU" sz="1400" kern="1200" baseline="0" dirty="0" smtClean="0"/>
                        <a:t>Гр</a:t>
                      </a:r>
                      <a:endParaRPr lang="ru-RU" sz="1400" baseline="0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</a:tr>
              <a:tr h="526755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Расстояние</a:t>
                      </a:r>
                      <a:r>
                        <a:rPr lang="ru-RU" sz="1400" b="1" baseline="0" dirty="0" smtClean="0"/>
                        <a:t> передачи информации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не менее 4 км</a:t>
                      </a:r>
                      <a:endParaRPr lang="ru-RU" sz="1400" baseline="0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не менее 4 км</a:t>
                      </a:r>
                      <a:endParaRPr lang="ru-RU" sz="1400" baseline="0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</a:tr>
              <a:tr h="502041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Расстояние между детектором и</a:t>
                      </a:r>
                      <a:r>
                        <a:rPr lang="ru-RU" sz="1400" b="1" baseline="0" dirty="0" smtClean="0"/>
                        <a:t> электронным блоком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не менее 10 м</a:t>
                      </a:r>
                      <a:endParaRPr lang="ru-RU" sz="1400" baseline="0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не менее 10 м</a:t>
                      </a:r>
                      <a:endParaRPr lang="ru-RU" sz="1400" baseline="0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</a:tr>
              <a:tr h="701563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Отображение результатов измерений</a:t>
                      </a:r>
                      <a:endParaRPr lang="ru-RU" sz="1400" b="1" dirty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Не реже 1 раза в секунду 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(с возможностью отображения результатов до 4 раз в секунду)</a:t>
                      </a:r>
                      <a:endParaRPr lang="ru-RU" sz="1400" baseline="0" dirty="0" smtClean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/>
                        <a:t>Не реже 1 раза в секунду </a:t>
                      </a:r>
                      <a:endParaRPr lang="ru-RU" sz="1400" baseline="0" dirty="0" smtClean="0">
                        <a:latin typeface="+mn-lt"/>
                      </a:endParaRPr>
                    </a:p>
                  </a:txBody>
                  <a:tcPr marL="91436" marR="91436" marT="45712" marB="45712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34976" y="5362396"/>
            <a:ext cx="8066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Создание ударопрочных радиационно-стойких гамма и нейтронных дозиметров для регистрации мощности дозы гамма-излучения:  </a:t>
            </a:r>
          </a:p>
          <a:p>
            <a:r>
              <a:rPr lang="ru-RU" alt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     - от 10</a:t>
            </a:r>
            <a:r>
              <a:rPr lang="ru-RU" altLang="ru-RU" baseline="30000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-1</a:t>
            </a:r>
            <a:r>
              <a:rPr lang="ru-RU" alt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 до 10</a:t>
            </a:r>
            <a:r>
              <a:rPr lang="ru-RU" altLang="ru-RU" baseline="30000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10 </a:t>
            </a:r>
            <a:r>
              <a:rPr lang="ru-RU" alt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dirty="0" err="1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мкЗв</a:t>
            </a:r>
            <a:r>
              <a:rPr lang="ru-RU" alt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/ч и плотности потока нейтронного </a:t>
            </a:r>
            <a:r>
              <a:rPr lang="ru-RU" alt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излучения;</a:t>
            </a:r>
            <a:endParaRPr lang="ru-RU" altLang="ru-RU" dirty="0" smtClean="0">
              <a:solidFill>
                <a:srgbClr val="0033CC"/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ru-RU" alt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     - от 10</a:t>
            </a:r>
            <a:r>
              <a:rPr lang="ru-RU" altLang="ru-RU" baseline="30000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-1</a:t>
            </a:r>
            <a:r>
              <a:rPr lang="ru-RU" alt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 до 10</a:t>
            </a:r>
            <a:r>
              <a:rPr lang="ru-RU" altLang="ru-RU" baseline="30000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4 </a:t>
            </a:r>
            <a:r>
              <a:rPr lang="ru-RU" alt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dirty="0" err="1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н</a:t>
            </a:r>
            <a:r>
              <a:rPr lang="ru-RU" alt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/</a:t>
            </a:r>
            <a:r>
              <a:rPr lang="ru-RU" altLang="ru-RU" dirty="0" err="1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c</a:t>
            </a:r>
            <a:r>
              <a:rPr lang="ru-RU" alt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·см</a:t>
            </a:r>
            <a:r>
              <a:rPr lang="ru-RU" altLang="ru-RU" baseline="30000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2</a:t>
            </a:r>
            <a:r>
              <a:rPr lang="ru-RU" altLang="ru-RU" dirty="0" smtClean="0">
                <a:solidFill>
                  <a:srgbClr val="0033CC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5124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58189" y="6316663"/>
            <a:ext cx="252412" cy="541337"/>
          </a:xfrm>
        </p:spPr>
        <p:txBody>
          <a:bodyPr/>
          <a:lstStyle/>
          <a:p>
            <a:pPr>
              <a:defRPr/>
            </a:pPr>
            <a:fld id="{B070DF01-22F9-40F3-A181-168D64227801}" type="slidenum">
              <a:rPr lang="ru-RU" smtClean="0">
                <a:solidFill>
                  <a:srgbClr val="0033CC"/>
                </a:solidFill>
              </a:rPr>
              <a:pPr>
                <a:defRPr/>
              </a:pPr>
              <a:t>9</a:t>
            </a:fld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5" name="Picture 4" descr="C:\Усс\Фото- MIX\mix-1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645663" y="982238"/>
            <a:ext cx="2250300" cy="3375450"/>
          </a:xfrm>
          <a:prstGeom prst="rect">
            <a:avLst/>
          </a:prstGeom>
          <a:noFill/>
        </p:spPr>
      </p:pic>
      <p:pic>
        <p:nvPicPr>
          <p:cNvPr id="6" name="Рисунок 5" descr="DSC00046.jpg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3419088" y="533826"/>
            <a:ext cx="2861772" cy="3375450"/>
          </a:xfrm>
          <a:prstGeom prst="rect">
            <a:avLst/>
          </a:prstGeom>
        </p:spPr>
      </p:pic>
      <p:pic>
        <p:nvPicPr>
          <p:cNvPr id="7" name="Рисунок 6" descr="C:\Users\simutin.TC\Desktop\фото для лихачева\20160414_145237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7341" y="541338"/>
            <a:ext cx="2880384" cy="337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712338" y="4363305"/>
            <a:ext cx="2238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>
                <a:solidFill>
                  <a:srgbClr val="0033CC"/>
                </a:solidFill>
              </a:rPr>
              <a:t>Комплекс ТКАС6 «МИКС</a:t>
            </a:r>
            <a:r>
              <a:rPr lang="ru-RU" sz="1400" b="1" u="sng" dirty="0" smtClean="0">
                <a:solidFill>
                  <a:srgbClr val="0033CC"/>
                </a:solidFill>
              </a:rPr>
              <a:t>»</a:t>
            </a:r>
            <a:endParaRPr lang="ru-RU" sz="1400" b="1" u="sng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2206" y="3909276"/>
            <a:ext cx="2535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>
                <a:solidFill>
                  <a:srgbClr val="0033CC"/>
                </a:solidFill>
              </a:rPr>
              <a:t>Мобильный комплекс </a:t>
            </a:r>
            <a:r>
              <a:rPr lang="ru-RU" sz="1400" b="1" u="sng" dirty="0" smtClean="0">
                <a:solidFill>
                  <a:srgbClr val="0033CC"/>
                </a:solidFill>
              </a:rPr>
              <a:t>ТКАС7</a:t>
            </a:r>
          </a:p>
          <a:p>
            <a:pPr algn="ctr"/>
            <a:r>
              <a:rPr lang="ru-RU" sz="1400" b="1" u="sng" dirty="0" smtClean="0">
                <a:solidFill>
                  <a:srgbClr val="0033CC"/>
                </a:solidFill>
              </a:rPr>
              <a:t>«Консоль- </a:t>
            </a:r>
            <a:r>
              <a:rPr lang="ru-RU" sz="1400" b="1" u="sng" dirty="0">
                <a:solidFill>
                  <a:srgbClr val="0033CC"/>
                </a:solidFill>
              </a:rPr>
              <a:t>Ксенон» </a:t>
            </a:r>
            <a:endParaRPr lang="ru-RU" sz="1400" b="1" dirty="0">
              <a:solidFill>
                <a:srgbClr val="0033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1616" y="3909276"/>
            <a:ext cx="3041796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 b="1" u="sng" dirty="0" smtClean="0">
                <a:solidFill>
                  <a:srgbClr val="0033CC"/>
                </a:solidFill>
              </a:rPr>
              <a:t>Комплекс </a:t>
            </a:r>
            <a:r>
              <a:rPr lang="ru-RU" sz="1400" b="1" u="sng" dirty="0">
                <a:solidFill>
                  <a:srgbClr val="0033CC"/>
                </a:solidFill>
              </a:rPr>
              <a:t>радионуклидного мониторинга ТКАС5 «К-526»</a:t>
            </a:r>
          </a:p>
          <a:p>
            <a:pPr algn="just"/>
            <a:r>
              <a:rPr lang="ru-RU" sz="1400" dirty="0">
                <a:solidFill>
                  <a:srgbClr val="0033CC"/>
                </a:solidFill>
              </a:rPr>
              <a:t>    Комплекс предназначен для идентификации состава и содержания радионуклидов в отобранном атмосферном воздухе.</a:t>
            </a:r>
          </a:p>
          <a:p>
            <a:pPr algn="just"/>
            <a:r>
              <a:rPr lang="ru-RU" sz="1400" dirty="0">
                <a:solidFill>
                  <a:srgbClr val="0033CC"/>
                </a:solidFill>
              </a:rPr>
              <a:t>     Комплексы </a:t>
            </a:r>
            <a:r>
              <a:rPr lang="ru-RU" sz="1400" dirty="0" smtClean="0">
                <a:solidFill>
                  <a:srgbClr val="0033CC"/>
                </a:solidFill>
              </a:rPr>
              <a:t>установлены и надежно функционируют </a:t>
            </a:r>
            <a:r>
              <a:rPr lang="ru-RU" sz="1400" dirty="0">
                <a:solidFill>
                  <a:srgbClr val="0033CC"/>
                </a:solidFill>
              </a:rPr>
              <a:t>в объектах ССК </a:t>
            </a:r>
            <a:r>
              <a:rPr lang="ru-RU" sz="1400" dirty="0" smtClean="0">
                <a:solidFill>
                  <a:srgbClr val="0033CC"/>
                </a:solidFill>
              </a:rPr>
              <a:t>с </a:t>
            </a:r>
            <a:r>
              <a:rPr lang="ru-RU" sz="1400" dirty="0">
                <a:solidFill>
                  <a:srgbClr val="0033CC"/>
                </a:solidFill>
              </a:rPr>
              <a:t>2019 </a:t>
            </a:r>
            <a:r>
              <a:rPr lang="ru-RU" sz="1400" dirty="0" smtClean="0">
                <a:solidFill>
                  <a:srgbClr val="0033CC"/>
                </a:solidFill>
              </a:rPr>
              <a:t>года в </a:t>
            </a:r>
            <a:r>
              <a:rPr lang="ru-RU" sz="1400" dirty="0">
                <a:solidFill>
                  <a:srgbClr val="0033CC"/>
                </a:solidFill>
              </a:rPr>
              <a:t>городах: Уссурийск, </a:t>
            </a:r>
            <a:r>
              <a:rPr lang="ru-RU" sz="1400" dirty="0" smtClean="0">
                <a:solidFill>
                  <a:srgbClr val="0033CC"/>
                </a:solidFill>
              </a:rPr>
              <a:t>Южно-Сахалинск, Киров, </a:t>
            </a:r>
            <a:r>
              <a:rPr lang="ru-RU" sz="1400" dirty="0" err="1" smtClean="0">
                <a:solidFill>
                  <a:srgbClr val="0033CC"/>
                </a:solidFill>
              </a:rPr>
              <a:t>Билибино</a:t>
            </a:r>
            <a:r>
              <a:rPr lang="ru-RU" sz="1400" dirty="0" smtClean="0">
                <a:solidFill>
                  <a:srgbClr val="0033CC"/>
                </a:solidFill>
              </a:rPr>
              <a:t>, Приозерск и др.</a:t>
            </a:r>
            <a:endParaRPr lang="ru-RU" sz="1400" dirty="0">
              <a:solidFill>
                <a:srgbClr val="0033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4250" y="4606192"/>
            <a:ext cx="563049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>
                <a:solidFill>
                  <a:srgbClr val="0033CC"/>
                </a:solidFill>
              </a:rPr>
              <a:t>Основные технические характеристики :</a:t>
            </a:r>
          </a:p>
          <a:p>
            <a:pPr>
              <a:buFontTx/>
              <a:buChar char="-"/>
            </a:pPr>
            <a:r>
              <a:rPr lang="ru-RU" sz="1400" dirty="0">
                <a:solidFill>
                  <a:srgbClr val="0033CC"/>
                </a:solidFill>
              </a:rPr>
              <a:t> </a:t>
            </a:r>
            <a:r>
              <a:rPr lang="ru-RU" sz="1400" dirty="0" smtClean="0">
                <a:solidFill>
                  <a:srgbClr val="0033CC"/>
                </a:solidFill>
              </a:rPr>
              <a:t>мониторинг </a:t>
            </a:r>
            <a:r>
              <a:rPr lang="ru-RU" sz="1400" dirty="0">
                <a:solidFill>
                  <a:srgbClr val="0033CC"/>
                </a:solidFill>
              </a:rPr>
              <a:t>содержания радиоактивных благородных газов </a:t>
            </a:r>
            <a:r>
              <a:rPr lang="ru-RU" sz="1400" baseline="30000" dirty="0">
                <a:solidFill>
                  <a:srgbClr val="0033CC"/>
                </a:solidFill>
              </a:rPr>
              <a:t>131</a:t>
            </a:r>
            <a:r>
              <a:rPr lang="en-US" sz="1400" baseline="30000" dirty="0">
                <a:solidFill>
                  <a:srgbClr val="0033CC"/>
                </a:solidFill>
              </a:rPr>
              <a:t>m</a:t>
            </a:r>
            <a:r>
              <a:rPr lang="en-US" sz="1400" dirty="0">
                <a:solidFill>
                  <a:srgbClr val="0033CC"/>
                </a:solidFill>
              </a:rPr>
              <a:t>Xe</a:t>
            </a:r>
            <a:r>
              <a:rPr lang="ru-RU" sz="1400" dirty="0">
                <a:solidFill>
                  <a:srgbClr val="0033CC"/>
                </a:solidFill>
              </a:rPr>
              <a:t>, </a:t>
            </a:r>
            <a:r>
              <a:rPr lang="ru-RU" sz="1400" baseline="30000" dirty="0">
                <a:solidFill>
                  <a:srgbClr val="0033CC"/>
                </a:solidFill>
              </a:rPr>
              <a:t>133</a:t>
            </a:r>
            <a:r>
              <a:rPr lang="en-US" sz="1400" baseline="30000" dirty="0">
                <a:solidFill>
                  <a:srgbClr val="0033CC"/>
                </a:solidFill>
              </a:rPr>
              <a:t>m</a:t>
            </a:r>
            <a:r>
              <a:rPr lang="en-US" sz="1400" dirty="0">
                <a:solidFill>
                  <a:srgbClr val="0033CC"/>
                </a:solidFill>
              </a:rPr>
              <a:t>Xe</a:t>
            </a:r>
            <a:r>
              <a:rPr lang="ru-RU" sz="1400" dirty="0">
                <a:solidFill>
                  <a:srgbClr val="0033CC"/>
                </a:solidFill>
              </a:rPr>
              <a:t>, </a:t>
            </a:r>
            <a:r>
              <a:rPr lang="ru-RU" sz="1400" baseline="30000" dirty="0">
                <a:solidFill>
                  <a:srgbClr val="0033CC"/>
                </a:solidFill>
              </a:rPr>
              <a:t>133</a:t>
            </a:r>
            <a:r>
              <a:rPr lang="en-US" sz="1400" dirty="0">
                <a:solidFill>
                  <a:srgbClr val="0033CC"/>
                </a:solidFill>
              </a:rPr>
              <a:t>Xe</a:t>
            </a:r>
            <a:r>
              <a:rPr lang="ru-RU" sz="1400" dirty="0">
                <a:solidFill>
                  <a:srgbClr val="0033CC"/>
                </a:solidFill>
              </a:rPr>
              <a:t>, </a:t>
            </a:r>
            <a:r>
              <a:rPr lang="ru-RU" sz="1400" baseline="30000" dirty="0">
                <a:solidFill>
                  <a:srgbClr val="0033CC"/>
                </a:solidFill>
              </a:rPr>
              <a:t>135</a:t>
            </a:r>
            <a:r>
              <a:rPr lang="en-US" sz="1400" dirty="0">
                <a:solidFill>
                  <a:srgbClr val="0033CC"/>
                </a:solidFill>
              </a:rPr>
              <a:t>Xe</a:t>
            </a:r>
            <a:r>
              <a:rPr lang="ru-RU" sz="1400" dirty="0">
                <a:solidFill>
                  <a:srgbClr val="0033CC"/>
                </a:solidFill>
              </a:rPr>
              <a:t> в приземном слое атмосферы;</a:t>
            </a:r>
          </a:p>
          <a:p>
            <a:pPr>
              <a:buFontTx/>
              <a:buChar char="-"/>
            </a:pPr>
            <a:r>
              <a:rPr lang="ru-RU" sz="1400" dirty="0">
                <a:solidFill>
                  <a:srgbClr val="0033CC"/>
                </a:solidFill>
              </a:rPr>
              <a:t> предельная объемная активность 10 мБк</a:t>
            </a:r>
            <a:r>
              <a:rPr lang="ru-RU" sz="1400" dirty="0">
                <a:solidFill>
                  <a:srgbClr val="0033CC"/>
                </a:solidFill>
                <a:sym typeface="Symbol"/>
              </a:rPr>
              <a:t></a:t>
            </a:r>
            <a:r>
              <a:rPr lang="ru-RU" sz="1400" dirty="0">
                <a:solidFill>
                  <a:srgbClr val="0033CC"/>
                </a:solidFill>
              </a:rPr>
              <a:t>м</a:t>
            </a:r>
            <a:r>
              <a:rPr lang="ru-RU" sz="1400" baseline="30000" dirty="0">
                <a:solidFill>
                  <a:srgbClr val="0033CC"/>
                </a:solidFill>
                <a:sym typeface="Symbol"/>
              </a:rPr>
              <a:t></a:t>
            </a:r>
            <a:r>
              <a:rPr lang="ru-RU" sz="1400" baseline="30000" dirty="0">
                <a:solidFill>
                  <a:srgbClr val="0033CC"/>
                </a:solidFill>
              </a:rPr>
              <a:t>3</a:t>
            </a:r>
            <a:r>
              <a:rPr lang="ru-RU" sz="1400" dirty="0">
                <a:solidFill>
                  <a:srgbClr val="0033CC"/>
                </a:solidFill>
              </a:rPr>
              <a:t> по каждому изотопу;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ru-RU" sz="1400" dirty="0">
                <a:solidFill>
                  <a:srgbClr val="0033CC"/>
                </a:solidFill>
              </a:rPr>
              <a:t> степень очистки препарата ксенона от радона и его дочерних продуктов распада составляет не менее 1</a:t>
            </a:r>
            <a:r>
              <a:rPr lang="ru-RU" sz="1400" dirty="0">
                <a:solidFill>
                  <a:srgbClr val="0033CC"/>
                </a:solidFill>
                <a:sym typeface="Symbol"/>
              </a:rPr>
              <a:t></a:t>
            </a:r>
            <a:r>
              <a:rPr lang="ru-RU" sz="1400" dirty="0">
                <a:solidFill>
                  <a:srgbClr val="0033CC"/>
                </a:solidFill>
              </a:rPr>
              <a:t>10</a:t>
            </a:r>
            <a:r>
              <a:rPr lang="ru-RU" sz="1400" baseline="30000" dirty="0">
                <a:solidFill>
                  <a:srgbClr val="0033CC"/>
                </a:solidFill>
              </a:rPr>
              <a:t>6</a:t>
            </a:r>
            <a:r>
              <a:rPr lang="ru-RU" sz="1400" dirty="0">
                <a:solidFill>
                  <a:srgbClr val="0033CC"/>
                </a:solidFill>
              </a:rPr>
              <a:t> </a:t>
            </a:r>
            <a:r>
              <a:rPr lang="ru-RU" sz="1400" dirty="0" smtClean="0">
                <a:solidFill>
                  <a:srgbClr val="0033CC"/>
                </a:solidFill>
              </a:rPr>
              <a:t>раз.</a:t>
            </a:r>
            <a:endParaRPr lang="ru-RU" sz="1400" dirty="0">
              <a:solidFill>
                <a:srgbClr val="0033CC"/>
              </a:solidFill>
            </a:endParaRPr>
          </a:p>
          <a:p>
            <a:pPr algn="ctr"/>
            <a:r>
              <a:rPr lang="ru-RU" sz="1400" u="sng" dirty="0" smtClean="0"/>
              <a:t>Комплекс МИКС </a:t>
            </a:r>
            <a:r>
              <a:rPr lang="ru-RU" sz="1400" u="sng" dirty="0"/>
              <a:t>единственный действующий в России комплекс по мониторингу и контролю РБГ. Установлен в г.Уссурийск в 2016 году.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750" y="0"/>
            <a:ext cx="604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33CC"/>
                </a:solidFill>
              </a:rPr>
              <a:t>Комплексы </a:t>
            </a:r>
            <a:r>
              <a:rPr lang="ru-RU" sz="2400" b="1" dirty="0" err="1">
                <a:solidFill>
                  <a:srgbClr val="0033CC"/>
                </a:solidFill>
              </a:rPr>
              <a:t>радионуклидного</a:t>
            </a:r>
            <a:r>
              <a:rPr lang="ru-RU" sz="2400" b="1" dirty="0">
                <a:solidFill>
                  <a:srgbClr val="0033CC"/>
                </a:solidFill>
              </a:rPr>
              <a:t> мониторинга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679242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0" id="{6DEC93EF-9E65-AE4D-AF29-577CCE25C2BA}" vid="{2EC9C681-5FC3-6646-9972-1309E8B19FA2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0" id="{6DEC93EF-9E65-AE4D-AF29-577CCE25C2BA}" vid="{627D1A01-8A3C-5540-9D44-6F26F42DC8A3}"/>
    </a:ext>
  </a:extLst>
</a:theme>
</file>

<file path=ppt/theme/theme3.xml><?xml version="1.0" encoding="utf-8"?>
<a:theme xmlns:a="http://schemas.openxmlformats.org/drawingml/2006/main" name="Текст картинка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Диаграмма">
  <a:themeElements>
    <a:clrScheme name="тема для слайдов с диаграммами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293D6D"/>
      </a:accent1>
      <a:accent2>
        <a:srgbClr val="456EA9"/>
      </a:accent2>
      <a:accent3>
        <a:srgbClr val="68B0E0"/>
      </a:accent3>
      <a:accent4>
        <a:srgbClr val="ACC44D"/>
      </a:accent4>
      <a:accent5>
        <a:srgbClr val="4C9D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50" id="{6DEC93EF-9E65-AE4D-AF29-577CCE25C2BA}" vid="{39E5E070-8CD9-6841-96EA-CE863DBDA369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Специальное оформление">
  <a:themeElements>
    <a:clrScheme name="Специальное оформление 15">
      <a:dk1>
        <a:srgbClr val="000000"/>
      </a:dk1>
      <a:lt1>
        <a:srgbClr val="FFFFFF"/>
      </a:lt1>
      <a:dk2>
        <a:srgbClr val="000099"/>
      </a:dk2>
      <a:lt2>
        <a:srgbClr val="7C847D"/>
      </a:lt2>
      <a:accent1>
        <a:srgbClr val="3399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DCAFF"/>
      </a:accent5>
      <a:accent6>
        <a:srgbClr val="E78A00"/>
      </a:accent6>
      <a:hlink>
        <a:srgbClr val="FFCC00"/>
      </a:hlink>
      <a:folHlink>
        <a:srgbClr val="FF33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3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4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66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15">
        <a:dk1>
          <a:srgbClr val="000000"/>
        </a:dk1>
        <a:lt1>
          <a:srgbClr val="FFFFFF"/>
        </a:lt1>
        <a:dk2>
          <a:srgbClr val="000099"/>
        </a:dk2>
        <a:lt2>
          <a:srgbClr val="7C847D"/>
        </a:lt2>
        <a:accent1>
          <a:srgbClr val="3399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E78A00"/>
        </a:accent6>
        <a:hlink>
          <a:srgbClr val="FFCC0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Presentation_4x3_white_template</Template>
  <TotalTime>7960</TotalTime>
  <Words>2390</Words>
  <Application>Microsoft Office PowerPoint</Application>
  <PresentationFormat>Экран (4:3)</PresentationFormat>
  <Paragraphs>560</Paragraphs>
  <Slides>24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Титульный слайд</vt:lpstr>
      <vt:lpstr>Перебивочный слайд</vt:lpstr>
      <vt:lpstr>Текст картинка</vt:lpstr>
      <vt:lpstr>Текст</vt:lpstr>
      <vt:lpstr>Диаграмма</vt:lpstr>
      <vt:lpstr>Текст диаграмма</vt:lpstr>
      <vt:lpstr>Заключительный слайд</vt:lpstr>
      <vt:lpstr>Специальное оформление</vt:lpstr>
      <vt:lpstr>SPW 6.0 Graph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Хомякова</dc:creator>
  <cp:lastModifiedBy>60-ede</cp:lastModifiedBy>
  <cp:revision>497</cp:revision>
  <cp:lastPrinted>2022-10-14T06:15:05Z</cp:lastPrinted>
  <dcterms:created xsi:type="dcterms:W3CDTF">2019-09-24T12:47:23Z</dcterms:created>
  <dcterms:modified xsi:type="dcterms:W3CDTF">2022-10-19T07:53:22Z</dcterms:modified>
</cp:coreProperties>
</file>